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panose="020B0503030501040103" pitchFamily="34" charset="0"/>
      <p:regular r:id="rId20"/>
    </p:embeddedFont>
    <p:embeddedFont>
      <p:font typeface="Canva Sans Bold" panose="020B0803030501040103" pitchFamily="34" charset="0"/>
      <p:regular r:id="rId21"/>
      <p:bold r:id="rId22"/>
    </p:embeddedFont>
    <p:embeddedFont>
      <p:font typeface="Open Sans Bold" panose="020B0806030504020204" pitchFamily="34" charset="0"/>
      <p:regular r:id="rId23"/>
      <p:bold r:id="rId24"/>
    </p:embeddedFont>
    <p:embeddedFont>
      <p:font typeface="Open Sauce" pitchFamily="2" charset="77"/>
      <p:regular r:id="rId25"/>
    </p:embeddedFont>
    <p:embeddedFont>
      <p:font typeface="Open Sauce Bold" pitchFamily="2" charset="77"/>
      <p:regular r:id="rId26"/>
      <p:bold r:id="rId27"/>
    </p:embeddedFont>
    <p:embeddedFont>
      <p:font typeface="Open Sauce Light" pitchFamily="2" charset="77"/>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1484" autoAdjust="0"/>
  </p:normalViewPr>
  <p:slideViewPr>
    <p:cSldViewPr>
      <p:cViewPr varScale="1">
        <p:scale>
          <a:sx n="67" d="100"/>
          <a:sy n="67" d="100"/>
        </p:scale>
        <p:origin x="10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Camila Aguirre Giraldo" userId="57db752d-402f-46b0-9cd6-b6a813e85f8e" providerId="ADAL" clId="{60284E12-0504-F948-B3F3-FA2F89C540F0}"/>
    <pc:docChg chg="undo custSel modSld">
      <pc:chgData name="Maria Camila Aguirre Giraldo" userId="57db752d-402f-46b0-9cd6-b6a813e85f8e" providerId="ADAL" clId="{60284E12-0504-F948-B3F3-FA2F89C540F0}" dt="2024-05-19T23:01:32.118" v="61" actId="3626"/>
      <pc:docMkLst>
        <pc:docMk/>
      </pc:docMkLst>
      <pc:sldChg chg="modSp mod">
        <pc:chgData name="Maria Camila Aguirre Giraldo" userId="57db752d-402f-46b0-9cd6-b6a813e85f8e" providerId="ADAL" clId="{60284E12-0504-F948-B3F3-FA2F89C540F0}" dt="2024-05-19T22:58:19.198" v="0" actId="14100"/>
        <pc:sldMkLst>
          <pc:docMk/>
          <pc:sldMk cId="0" sldId="256"/>
        </pc:sldMkLst>
        <pc:spChg chg="mod">
          <ac:chgData name="Maria Camila Aguirre Giraldo" userId="57db752d-402f-46b0-9cd6-b6a813e85f8e" providerId="ADAL" clId="{60284E12-0504-F948-B3F3-FA2F89C540F0}" dt="2024-05-19T22:58:19.198" v="0" actId="14100"/>
          <ac:spMkLst>
            <pc:docMk/>
            <pc:sldMk cId="0" sldId="256"/>
            <ac:spMk id="9" creationId="{00000000-0000-0000-0000-000000000000}"/>
          </ac:spMkLst>
        </pc:spChg>
      </pc:sldChg>
      <pc:sldChg chg="modNotesTx">
        <pc:chgData name="Maria Camila Aguirre Giraldo" userId="57db752d-402f-46b0-9cd6-b6a813e85f8e" providerId="ADAL" clId="{60284E12-0504-F948-B3F3-FA2F89C540F0}" dt="2024-05-19T23:00:20.260" v="54" actId="20577"/>
        <pc:sldMkLst>
          <pc:docMk/>
          <pc:sldMk cId="0" sldId="259"/>
        </pc:sldMkLst>
      </pc:sldChg>
      <pc:sldChg chg="modNotesTx">
        <pc:chgData name="Maria Camila Aguirre Giraldo" userId="57db752d-402f-46b0-9cd6-b6a813e85f8e" providerId="ADAL" clId="{60284E12-0504-F948-B3F3-FA2F89C540F0}" dt="2024-05-19T22:59:16.781" v="44" actId="20577"/>
        <pc:sldMkLst>
          <pc:docMk/>
          <pc:sldMk cId="0" sldId="261"/>
        </pc:sldMkLst>
      </pc:sldChg>
      <pc:sldChg chg="modSp mod modNotesTx">
        <pc:chgData name="Maria Camila Aguirre Giraldo" userId="57db752d-402f-46b0-9cd6-b6a813e85f8e" providerId="ADAL" clId="{60284E12-0504-F948-B3F3-FA2F89C540F0}" dt="2024-05-19T23:00:53.454" v="58" actId="3626"/>
        <pc:sldMkLst>
          <pc:docMk/>
          <pc:sldMk cId="0" sldId="262"/>
        </pc:sldMkLst>
        <pc:spChg chg="mod">
          <ac:chgData name="Maria Camila Aguirre Giraldo" userId="57db752d-402f-46b0-9cd6-b6a813e85f8e" providerId="ADAL" clId="{60284E12-0504-F948-B3F3-FA2F89C540F0}" dt="2024-05-19T23:00:53.454" v="58" actId="3626"/>
          <ac:spMkLst>
            <pc:docMk/>
            <pc:sldMk cId="0" sldId="262"/>
            <ac:spMk id="8" creationId="{00000000-0000-0000-0000-000000000000}"/>
          </ac:spMkLst>
        </pc:spChg>
        <pc:spChg chg="mod">
          <ac:chgData name="Maria Camila Aguirre Giraldo" userId="57db752d-402f-46b0-9cd6-b6a813e85f8e" providerId="ADAL" clId="{60284E12-0504-F948-B3F3-FA2F89C540F0}" dt="2024-05-19T23:00:48.589" v="57" actId="3626"/>
          <ac:spMkLst>
            <pc:docMk/>
            <pc:sldMk cId="0" sldId="262"/>
            <ac:spMk id="12" creationId="{00000000-0000-0000-0000-000000000000}"/>
          </ac:spMkLst>
        </pc:spChg>
        <pc:spChg chg="mod">
          <ac:chgData name="Maria Camila Aguirre Giraldo" userId="57db752d-402f-46b0-9cd6-b6a813e85f8e" providerId="ADAL" clId="{60284E12-0504-F948-B3F3-FA2F89C540F0}" dt="2024-05-19T23:00:43.855" v="56" actId="3626"/>
          <ac:spMkLst>
            <pc:docMk/>
            <pc:sldMk cId="0" sldId="262"/>
            <ac:spMk id="16" creationId="{00000000-0000-0000-0000-000000000000}"/>
          </ac:spMkLst>
        </pc:spChg>
        <pc:spChg chg="mod">
          <ac:chgData name="Maria Camila Aguirre Giraldo" userId="57db752d-402f-46b0-9cd6-b6a813e85f8e" providerId="ADAL" clId="{60284E12-0504-F948-B3F3-FA2F89C540F0}" dt="2024-05-19T23:00:37.324" v="55" actId="3626"/>
          <ac:spMkLst>
            <pc:docMk/>
            <pc:sldMk cId="0" sldId="262"/>
            <ac:spMk id="20" creationId="{00000000-0000-0000-0000-000000000000}"/>
          </ac:spMkLst>
        </pc:spChg>
        <pc:spChg chg="mod">
          <ac:chgData name="Maria Camila Aguirre Giraldo" userId="57db752d-402f-46b0-9cd6-b6a813e85f8e" providerId="ADAL" clId="{60284E12-0504-F948-B3F3-FA2F89C540F0}" dt="2024-05-19T22:59:28.526" v="45" actId="3626"/>
          <ac:spMkLst>
            <pc:docMk/>
            <pc:sldMk cId="0" sldId="262"/>
            <ac:spMk id="25" creationId="{00000000-0000-0000-0000-000000000000}"/>
          </ac:spMkLst>
        </pc:spChg>
      </pc:sldChg>
      <pc:sldChg chg="modSp mod">
        <pc:chgData name="Maria Camila Aguirre Giraldo" userId="57db752d-402f-46b0-9cd6-b6a813e85f8e" providerId="ADAL" clId="{60284E12-0504-F948-B3F3-FA2F89C540F0}" dt="2024-05-19T23:01:32.118" v="61" actId="3626"/>
        <pc:sldMkLst>
          <pc:docMk/>
          <pc:sldMk cId="0" sldId="266"/>
        </pc:sldMkLst>
        <pc:spChg chg="mod">
          <ac:chgData name="Maria Camila Aguirre Giraldo" userId="57db752d-402f-46b0-9cd6-b6a813e85f8e" providerId="ADAL" clId="{60284E12-0504-F948-B3F3-FA2F89C540F0}" dt="2024-05-19T23:01:32.118" v="61" actId="3626"/>
          <ac:spMkLst>
            <pc:docMk/>
            <pc:sldMk cId="0" sldId="266"/>
            <ac:spMk id="4" creationId="{00000000-0000-0000-0000-000000000000}"/>
          </ac:spMkLst>
        </pc:spChg>
        <pc:spChg chg="mod">
          <ac:chgData name="Maria Camila Aguirre Giraldo" userId="57db752d-402f-46b0-9cd6-b6a813e85f8e" providerId="ADAL" clId="{60284E12-0504-F948-B3F3-FA2F89C540F0}" dt="2024-05-19T23:01:27.739" v="60" actId="3626"/>
          <ac:spMkLst>
            <pc:docMk/>
            <pc:sldMk cId="0" sldId="266"/>
            <ac:spMk id="6" creationId="{00000000-0000-0000-0000-000000000000}"/>
          </ac:spMkLst>
        </pc:spChg>
        <pc:spChg chg="mod">
          <ac:chgData name="Maria Camila Aguirre Giraldo" userId="57db752d-402f-46b0-9cd6-b6a813e85f8e" providerId="ADAL" clId="{60284E12-0504-F948-B3F3-FA2F89C540F0}" dt="2024-05-19T23:01:23.102" v="59" actId="3626"/>
          <ac:spMkLst>
            <pc:docMk/>
            <pc:sldMk cId="0" sldId="26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semiconductor shortage crisis started around 2021, and it was caused by a variety of causes. One primary cause was the pandemic, which led to other effects that built on the crisis. The pandemic caused large disruptions in supply chains all over the world, shutting down factories and making logistics almost impossible. As a consequence of the pandemic, most of the world was found in lockdown, leading to a large increase in demand for electronics, which started consuming a lot of the semiconductor supply that was available at the time. Global supply chain weaknesses were exposed by this crisis, especially within the semiconductor supply chain, which consists of a lot of different moving parts and is collaborative between suppliers that only focus on producing and completing certain parts. </a:t>
            </a:r>
          </a:p>
          <a:p>
            <a:r>
              <a:rPr lang="en-US"/>
              <a:t>The crisis directly affected the automotive industry, that relies on chips to complete the manufacturation of vehicles. Chips are a crucial element for a car to run.  Car manufacturers consequently had to delay or stop production. The industry faces immense economic losses that came up to over 200 billion dollars. Also, with a very limited supply and a growing demand, car prices increased heavily.</a:t>
            </a:r>
          </a:p>
          <a:p>
            <a:r>
              <a:rPr lang="en-US"/>
              <a:t>The crisis shed a light on the importance of supply chain transformation and the necessity of digitalization and collaboration between moving parts. </a:t>
            </a:r>
          </a:p>
          <a:p>
            <a:endParaRPr lang="en-US"/>
          </a:p>
          <a:p>
            <a:r>
              <a:rPr lang="en-US"/>
              <a:t>(Roy et al., 2024)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Background</a:t>
            </a:r>
          </a:p>
          <a:p>
            <a:endParaRPr lang="en-US"/>
          </a:p>
          <a:p>
            <a:r>
              <a:rPr lang="en-US"/>
              <a:t>In recent years, the automobile industry has faced significant semiconductor shortages. This issue arose primarily due to the increased demand for technological supplies like laptops and cell phones during the pandemic, along with disruptions in the supply chain caused by factory shutdowns. Geopolitical issues with Taiwan, a major player in semiconductor manufacturing, further exacerbated the problem (Burkacky et al., 2022).</a:t>
            </a:r>
          </a:p>
          <a:p>
            <a:endParaRPr lang="en-US"/>
          </a:p>
          <a:p>
            <a:r>
              <a:rPr lang="en-US"/>
              <a:t>Moreover, many automotive companies rely on just-in-time inventory practices but lack a transparent supply chain. The absence of real-time tracking has made it difficult to anticipate and mitigate such issues. The complexity of the supply chain, involving numerous manufacturers with different tracking programs, adds to the challenge of accessing real-time data (MIT Technology Review, 2022).</a:t>
            </a:r>
          </a:p>
          <a:p>
            <a:endParaRPr lang="en-US"/>
          </a:p>
          <a:p>
            <a:r>
              <a:rPr lang="en-US"/>
              <a:t>To improve the supply chain, the automotive industry needs to embrace digital transformation. This would enhance visibility and predictability. Implementing advanced technologies, such as blockchain, used in other sectors, can be crucial in achieving this transformation (Lawler,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a:r>
            <a:r>
              <a:rPr lang="en-US" dirty="0" err="1"/>
              <a:t>Burkacky</a:t>
            </a:r>
            <a:r>
              <a:rPr lang="en-US" dirty="0"/>
              <a:t>, O., </a:t>
            </a:r>
            <a:r>
              <a:rPr lang="en-US" dirty="0" err="1"/>
              <a:t>Deichmann</a:t>
            </a:r>
            <a:r>
              <a:rPr lang="en-US" dirty="0"/>
              <a:t>, J., </a:t>
            </a:r>
            <a:r>
              <a:rPr lang="en-US" dirty="0" err="1"/>
              <a:t>Pfingstag</a:t>
            </a:r>
            <a:r>
              <a:rPr lang="en-US" dirty="0"/>
              <a:t>, P., &amp; Werra, J. (2022). Semiconductor shortage: How the automotive industry can succeed. McKinsey &amp; Company)</a:t>
            </a:r>
          </a:p>
          <a:p>
            <a:endParaRPr lang="en-US" dirty="0"/>
          </a:p>
          <a:p>
            <a:r>
              <a:rPr lang="en-US" dirty="0"/>
              <a:t>Current Automotive Supply Chain Situation Analysis</a:t>
            </a:r>
          </a:p>
          <a:p>
            <a:r>
              <a:rPr lang="en-US" dirty="0"/>
              <a:t>1. Automotive Semiconductor Demand Forecasting Challenges</a:t>
            </a:r>
          </a:p>
          <a:p>
            <a:r>
              <a:rPr lang="en-US" dirty="0"/>
              <a:t>The automotive industry faces significant challenges in forecasting semiconductor demand:</a:t>
            </a:r>
          </a:p>
          <a:p>
            <a:r>
              <a:rPr lang="en-US" dirty="0"/>
              <a:t>•	Unclear Technology Roadmaps: Predicting the specific types of semiconductor chips needed for new vehicle models is challenging, complicating both planning and production.</a:t>
            </a:r>
          </a:p>
          <a:p>
            <a:r>
              <a:rPr lang="en-US" dirty="0"/>
              <a:t>•	Complexity from Frequent Changes: Automakers frequently update their vehicle orders mid-production, necessitating adjustments in the semiconductor components required.</a:t>
            </a:r>
          </a:p>
          <a:p>
            <a:r>
              <a:rPr lang="en-US" dirty="0"/>
              <a:t>•	Limited Visibility into Semiconductor Content: There is a lack of clear information regarding which semiconductor components are used in various vehicle features, making it difficult to optimize 	and streamline the supply chain.</a:t>
            </a:r>
          </a:p>
          <a:p>
            <a:endParaRPr lang="en-US" dirty="0"/>
          </a:p>
          <a:p>
            <a:r>
              <a:rPr lang="en-US" dirty="0"/>
              <a:t>2. Just-In-Time Supply Chain Visibility Gaps</a:t>
            </a:r>
          </a:p>
          <a:p>
            <a:r>
              <a:rPr lang="en-US" dirty="0"/>
              <a:t>The Just-In-Time (JIT) supply chain model in the automotive industry suffers from several visibility gaps:</a:t>
            </a:r>
          </a:p>
          <a:p>
            <a:r>
              <a:rPr lang="en-US" dirty="0"/>
              <a:t>•	Lack of End-to-End Supply Chain Transparency: Insufficient visibility across the entire supply chain, from chip fabrication to vehicle assembly, hampers effective planning and disrupts response 	mechanisms.</a:t>
            </a:r>
          </a:p>
          <a:p>
            <a:r>
              <a:rPr lang="en-US" dirty="0"/>
              <a:t>•	No Standardized Data Sharing: Different stakeholders, including automakers, suppliers, and chipmakers, lack a uniform approach to data sharing, leading to inefficiencies and miscommunications.</a:t>
            </a:r>
          </a:p>
          <a:p>
            <a:r>
              <a:rPr lang="en-US" dirty="0"/>
              <a:t>•	Minimal Advanced Analytics for Semiconductor Supply/Demand Monitoring: The automotive industry lacks sophisticated analytical tools to accurately forecast and respond to fluctuations in 	semiconductor supply and demand.</a:t>
            </a:r>
          </a:p>
          <a:p>
            <a:endParaRPr lang="en-US" dirty="0"/>
          </a:p>
          <a:p>
            <a:r>
              <a:rPr lang="en-US" dirty="0"/>
              <a:t>3. Automotive Chip Supply Lead Times</a:t>
            </a:r>
          </a:p>
          <a:p>
            <a:r>
              <a:rPr lang="en-US" dirty="0"/>
              <a:t>The lead times for supplying automotive chips are considerable:</a:t>
            </a:r>
          </a:p>
          <a:p>
            <a:r>
              <a:rPr lang="en-US" dirty="0"/>
              <a:t>•	4-Month Minimum Lead Time if Manufacturing Capacity Available: Producing automotive-grade chips takes at least four months if manufacturing facilities are ready and available.</a:t>
            </a:r>
          </a:p>
          <a:p>
            <a:r>
              <a:rPr lang="en-US" dirty="0"/>
              <a:t>•	18+ Months if Capacity Expansion Required: Expanding production facilities to meet increased demand can take over a year and a half.</a:t>
            </a:r>
          </a:p>
          <a:p>
            <a:r>
              <a:rPr lang="en-US" dirty="0"/>
              <a:t>•	3+ Years to Build New Semiconductor Fabrication Plants for Automakers: Constructing new semiconductor fabrication plants specifically for automotive chip production is a long-term effort, taking 	several years.</a:t>
            </a:r>
          </a:p>
          <a:p>
            <a:endParaRPr lang="en-US" dirty="0"/>
          </a:p>
          <a:p>
            <a:r>
              <a:rPr lang="en-US" dirty="0"/>
              <a:t>4. Competition From Consumer Electronics</a:t>
            </a:r>
          </a:p>
          <a:p>
            <a:endParaRPr lang="en-US" dirty="0"/>
          </a:p>
          <a:p>
            <a:r>
              <a:rPr lang="en-US" dirty="0"/>
              <a:t>The automotive industry faces intense competition for semiconductor chips from the consumer electronics sector:</a:t>
            </a:r>
          </a:p>
          <a:p>
            <a:r>
              <a:rPr lang="en-US" dirty="0"/>
              <a:t>•	Automotive Lower Priority for Chips: During the pandemic, consumer electronics such as PCs and smartphones were prioritized over automotive for chip allocation.</a:t>
            </a:r>
          </a:p>
          <a:p>
            <a:r>
              <a:rPr lang="en-US" dirty="0"/>
              <a:t>•	Mature Node Capacity Constrained: Older semiconductor manufacturing processes ("mature nodes") are often at full capacity, leading to fierce competition among industries, including automotive.</a:t>
            </a:r>
          </a:p>
          <a:p>
            <a:r>
              <a:rPr lang="en-US" dirty="0"/>
              <a:t>•	Cost-Sensitive Automotive: The automotive industry typically operates with tighter margins and is more cost-sensitive compared to consumer electronics, affecting the prioritization by chip 	suppliers.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 AI tools, like Google Video AI, can detect real time demand changes and detect supply disruptions at different supply chain tiers like ports and warehouses (Sjs, 2024).</a:t>
            </a:r>
          </a:p>
          <a:p>
            <a:endParaRPr lang="en-US"/>
          </a:p>
          <a:p>
            <a:r>
              <a:rPr lang="en-US"/>
              <a:t>IoT: IoT can optimize route of semiconductor components and products and identify bottlenecks (Gdali, 2024).</a:t>
            </a:r>
          </a:p>
          <a:p>
            <a:endParaRPr lang="en-US"/>
          </a:p>
          <a:p>
            <a:r>
              <a:rPr lang="en-US"/>
              <a:t>Blockchain: BCT solves bullwhip effect problem by protecting data, improves supply chain traceability and visibility- providing complete audit trail (Magdy et al.,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(EY, 2024)</a:t>
            </a:r>
          </a:p>
          <a:p>
            <a:endParaRPr lang="en-US" dirty="0"/>
          </a:p>
          <a:p>
            <a:r>
              <a:rPr lang="en-US" dirty="0"/>
              <a:t>1.Enhanced decision-making: Advanced analytics and machine learning enable strategic, data-driven decisions, improving forecasting, inventory optimization, and resource allocation.</a:t>
            </a:r>
          </a:p>
          <a:p>
            <a:r>
              <a:rPr lang="en-US" dirty="0"/>
              <a:t>2.Proactive risk management: AI-driven technologies can evaluate past data to forecast possible disruptions, like supplier delays or spikes in demand, enabling businesses to reduce risks before they become real. Supply chain managers can simulate and test different "what-if" scenarios and create strong backup plans with the help of digital tools.</a:t>
            </a:r>
          </a:p>
          <a:p>
            <a:r>
              <a:rPr lang="en-US" dirty="0"/>
              <a:t>3.Build resiliency in the supply chain: Traditional supply chains can't handle ongoing disruptions. Shifting from “just in time” to "just in case" means enhancing resiliency with end-to-end visibility, risk monitoring, alternative supplies, a resilient workforce, and better cybersecurity. Also, optimize logistics by fulfilling orders cost-effectively (EY, 2024).</a:t>
            </a:r>
          </a:p>
          <a:p>
            <a:r>
              <a:rPr lang="en-US" dirty="0"/>
              <a:t>4. Enhanced collaboration and communication: Digital transformation fosters seamless communication across the supply chain, integrating suppliers, manufacturers, and distributors on a single platform</a:t>
            </a:r>
          </a:p>
          <a:p>
            <a:r>
              <a:rPr lang="en-US" dirty="0"/>
              <a:t>5. Furthermore, instantaneous data exchange ensures all stakeholders are on the same page, reducing the likelihood of errors and improving overall coordination.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Key Performance Indicators (KPIs) in Supply Chain Performance</a:t>
            </a:r>
          </a:p>
          <a:p>
            <a:endParaRPr lang="en-US" dirty="0"/>
          </a:p>
          <a:p>
            <a:r>
              <a:rPr lang="en-US" dirty="0"/>
              <a:t>1.	Perfect Order Rate</a:t>
            </a:r>
          </a:p>
          <a:p>
            <a:endParaRPr lang="en-US" dirty="0"/>
          </a:p>
          <a:p>
            <a:r>
              <a:rPr lang="en-US" dirty="0"/>
              <a:t>•	Definition: The percentage of orders delivered without any issues such as delays, damages, or inaccuracies.</a:t>
            </a:r>
          </a:p>
          <a:p>
            <a:r>
              <a:rPr lang="en-US" dirty="0"/>
              <a:t>•	Significance: Indicates the efficiency and reliability of the supply chain. A higher perfect order rate signifies better customer satisfaction and fewer disruptions.</a:t>
            </a:r>
          </a:p>
          <a:p>
            <a:endParaRPr lang="en-US" dirty="0"/>
          </a:p>
          <a:p>
            <a:r>
              <a:rPr lang="en-US" dirty="0"/>
              <a:t>2.	Cycle Time Reduction</a:t>
            </a:r>
          </a:p>
          <a:p>
            <a:endParaRPr lang="en-US" dirty="0"/>
          </a:p>
          <a:p>
            <a:r>
              <a:rPr lang="en-US" dirty="0"/>
              <a:t>•	Definition: The reduction in time taken to move a product from order to delivery, measured pre- and post-digital transformation.</a:t>
            </a:r>
          </a:p>
          <a:p>
            <a:r>
              <a:rPr lang="en-US" dirty="0"/>
              <a:t>•	Significance: Highlights the impact of digital transformation on operational efficiency. Shorter cycle times can lead to faster deliveries, improved customer satisfaction, and better inventory 	management.</a:t>
            </a:r>
          </a:p>
          <a:p>
            <a:endParaRPr lang="en-US" dirty="0"/>
          </a:p>
          <a:p>
            <a:r>
              <a:rPr lang="en-US" dirty="0"/>
              <a:t>3.	Digital Traceability Index</a:t>
            </a:r>
          </a:p>
          <a:p>
            <a:endParaRPr lang="en-US" dirty="0"/>
          </a:p>
          <a:p>
            <a:r>
              <a:rPr lang="en-US" dirty="0"/>
              <a:t>•	Definition: The extent to which a company can track and trace products throughout the supply chain using digital tools.</a:t>
            </a:r>
          </a:p>
          <a:p>
            <a:r>
              <a:rPr lang="en-US" dirty="0"/>
              <a:t>•	Significance: Enhances visibility and transparency within the supply chain. Higher traceability can improve risk management, compliance, and responsiveness to issues such as recalls or delays.</a:t>
            </a:r>
          </a:p>
          <a:p>
            <a:endParaRPr lang="en-US" dirty="0"/>
          </a:p>
          <a:p>
            <a:r>
              <a:rPr lang="en-US" dirty="0"/>
              <a:t>4.	Inventory Accuracy</a:t>
            </a:r>
          </a:p>
          <a:p>
            <a:endParaRPr lang="en-US" dirty="0"/>
          </a:p>
          <a:p>
            <a:r>
              <a:rPr lang="en-US" dirty="0"/>
              <a:t>•	Definition: The accuracy of inventory records compared to physical stock.</a:t>
            </a:r>
          </a:p>
          <a:p>
            <a:r>
              <a:rPr lang="en-US" dirty="0"/>
              <a:t>•	Significance: Essential for effective inventory management. High inventory accuracy ensures optimal stock levels, reduces carrying costs, and minimizes stockouts or overstock situations.</a:t>
            </a:r>
          </a:p>
          <a:p>
            <a:endParaRPr lang="en-US" dirty="0"/>
          </a:p>
          <a:p>
            <a:r>
              <a:rPr lang="en-US" dirty="0"/>
              <a:t>5.	Sustainability Metrics</a:t>
            </a:r>
          </a:p>
          <a:p>
            <a:endParaRPr lang="en-US" dirty="0"/>
          </a:p>
          <a:p>
            <a:r>
              <a:rPr lang="en-US" dirty="0"/>
              <a:t>•	Definition: Metrics such as carbon footprint reduction, waste minimization, and resource optimization, enabled by digital technologies.</a:t>
            </a:r>
          </a:p>
          <a:p>
            <a:r>
              <a:rPr lang="en-US" dirty="0"/>
              <a:t>•	Significance: Reflects the company's commitment to sustainability. Improved sustainability metrics can lead to cost savings, regulatory compliance, and enhanced corporate reputation.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Seek Government Grants and Incentives for Digital Transformation Initiatives</a:t>
            </a:r>
          </a:p>
          <a:p>
            <a:endParaRPr lang="en-US"/>
          </a:p>
          <a:p>
            <a:r>
              <a:rPr lang="en-US"/>
              <a:t>To make the automotive industry more resilient and sustainable, it is crucial to seek government grants and incentives. These financial aids can significantly offset the high initial costs associated with digital transformation initiatives. By leveraging these resources, the industry can accelerate its adoption of advanced technologies, ultimately enhancing its resilience and sustainability. For example, in 2020 Germany provided the automotive industry with 2.3 Billion in aid for supporting the development of the industry (Reuters, 2020; Choi, 2021). </a:t>
            </a:r>
          </a:p>
          <a:p>
            <a:endParaRPr lang="en-US"/>
          </a:p>
          <a:p>
            <a:r>
              <a:rPr lang="en-US"/>
              <a:t>Challenge: High Initial Costs</a:t>
            </a:r>
          </a:p>
          <a:p>
            <a:endParaRPr lang="en-US"/>
          </a:p>
          <a:p>
            <a:r>
              <a:rPr lang="en-US"/>
              <a:t>2. Define Standards for Integrating Semiconductor Data Across the Supply Chain</a:t>
            </a:r>
          </a:p>
          <a:p>
            <a:endParaRPr lang="en-US"/>
          </a:p>
          <a:p>
            <a:r>
              <a:rPr lang="en-US"/>
              <a:t>Establishing clear standards for integrating semiconductor data across the supply chain is vital. This requires alignment across various departments such as procurement, supply chain, IT, and product development. Additionally, setting up governance structures for sharing semiconductor data across Original Equipment Manufacturers (OEMs) can streamline operations and mitigate integration issues (Shah, 2024b; Dubey et al., 2020).</a:t>
            </a:r>
          </a:p>
          <a:p>
            <a:endParaRPr lang="en-US"/>
          </a:p>
          <a:p>
            <a:r>
              <a:rPr lang="en-US"/>
              <a:t>Challenge: Integration Issues</a:t>
            </a:r>
          </a:p>
          <a:p>
            <a:endParaRPr lang="en-US"/>
          </a:p>
          <a:p>
            <a:r>
              <a:rPr lang="en-US"/>
              <a:t>3. Implement Cybersecurity Controls to Protect Sensitive Chip Information</a:t>
            </a:r>
          </a:p>
          <a:p>
            <a:endParaRPr lang="en-US"/>
          </a:p>
          <a:p>
            <a:r>
              <a:rPr lang="en-US"/>
              <a:t>Protecting sensitive chip information is paramount. Implementing robust cybersecurity controls, including a multi-layered security approach such as firewalls and intrusion detection systems, can safeguard critical data. This approach helps address data security concerns, ensuring that semiconductor information remains secure throughout the supply chain (Burkacky et al., 2022; Shah, 2024b).</a:t>
            </a:r>
          </a:p>
          <a:p>
            <a:endParaRPr lang="en-US"/>
          </a:p>
          <a:p>
            <a:r>
              <a:rPr lang="en-US"/>
              <a:t>Challenge: Data Security Concerns</a:t>
            </a:r>
          </a:p>
          <a:p>
            <a:endParaRPr lang="en-US"/>
          </a:p>
          <a:p>
            <a:r>
              <a:rPr lang="en-US"/>
              <a:t>4. Create a Technology Roadmap Connecting Supply Chain Functions</a:t>
            </a:r>
          </a:p>
          <a:p>
            <a:endParaRPr lang="en-US"/>
          </a:p>
          <a:p>
            <a:r>
              <a:rPr lang="en-US"/>
              <a:t>Developing a comprehensive technology roadmap that links various supply chain functions is essential for fostering next-generation semiconductor innovations. Effective communication of the benefits of digital transformation to all stakeholders is crucial in managing change and securing investment in advanced technologies (Burkacky et al., 2022).</a:t>
            </a:r>
          </a:p>
          <a:p>
            <a:endParaRPr lang="en-US"/>
          </a:p>
          <a:p>
            <a:r>
              <a:rPr lang="en-US"/>
              <a:t>Challenge: Change Management and Investment in Advanced Technologies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Global trade agreements: Multilateral Trade agreements, Talent exchange program and diversification of supply chain can enhance resilience and reduce dependence on any single nation (Olenick et al., 2018).</a:t>
            </a:r>
          </a:p>
          <a:p>
            <a:endParaRPr lang="en-US"/>
          </a:p>
          <a:p>
            <a:endParaRPr lang="en-US"/>
          </a:p>
          <a:p>
            <a:r>
              <a:rPr lang="en-US"/>
              <a:t>Domestic SME: US (the CHIPS Act, signed to law in 2022), EU (European Chips Act) and South Korea investing in SMEs to increase domestic production by 2030.(Lewis et al., 2022)</a:t>
            </a:r>
          </a:p>
          <a:p>
            <a:endParaRPr lang="en-US"/>
          </a:p>
          <a:p>
            <a:r>
              <a:rPr lang="en-US"/>
              <a:t>Collaborative semiconductor ecosystem: Regional semiconductor hubs serve as focal points for collaboration, innovation, and talent development within a specific geographic area, Providing financial incentives, grants, and tax credits to attract semiconductor companies, research institutions, and talent to the regional hubs from the Government (House et al., 2023).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itehouse.gov/briefing-room/statements-releases/2023/10/23/fact-sheet-biden-harris-administration-announces-31-regional-tech-hubs-to-spur-american-innovation-strengthen-manufacturing-and-create-good-paying-jobs-in-every-region-of-the-country/" TargetMode="External"/><Relationship Id="rId2" Type="http://schemas.openxmlformats.org/officeDocument/2006/relationships/hyperlink" Target="https://www.linkedin.com/pulse/how-blockchain-revolutionizing-automotive-supply-chain-david-lawler/" TargetMode="External"/><Relationship Id="rId1" Type="http://schemas.openxmlformats.org/officeDocument/2006/relationships/slideLayout" Target="../slideLayouts/slideLayout7.xml"/><Relationship Id="rId4" Type="http://schemas.openxmlformats.org/officeDocument/2006/relationships/hyperlink" Target="https://firecell.io/how-can-iot-help-in-supply-chain-managemen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docs.google.com/spreadsheets/d/1DUF2isFWsqVSYhbaACYtbgcLi_YjDqpE3GLQIVgkKQg/edit#gid=6985111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106919"/>
            <a:ext cx="18292763" cy="3180081"/>
          </a:xfrm>
          <a:prstGeom prst="rect">
            <a:avLst/>
          </a:prstGeom>
          <a:solidFill>
            <a:srgbClr val="1A548F"/>
          </a:solidFill>
        </p:spPr>
      </p:sp>
      <p:grpSp>
        <p:nvGrpSpPr>
          <p:cNvPr id="3" name="Group 3"/>
          <p:cNvGrpSpPr/>
          <p:nvPr/>
        </p:nvGrpSpPr>
        <p:grpSpPr>
          <a:xfrm>
            <a:off x="1028700" y="1126365"/>
            <a:ext cx="10720735" cy="3852153"/>
            <a:chOff x="0" y="0"/>
            <a:chExt cx="14294313" cy="5136204"/>
          </a:xfrm>
        </p:grpSpPr>
        <p:sp>
          <p:nvSpPr>
            <p:cNvPr id="4" name="TextBox 4"/>
            <p:cNvSpPr txBox="1"/>
            <p:nvPr/>
          </p:nvSpPr>
          <p:spPr>
            <a:xfrm>
              <a:off x="0" y="1123004"/>
              <a:ext cx="14294313" cy="4013200"/>
            </a:xfrm>
            <a:prstGeom prst="rect">
              <a:avLst/>
            </a:prstGeom>
          </p:spPr>
          <p:txBody>
            <a:bodyPr lIns="0" tIns="0" rIns="0" bIns="0" rtlCol="0" anchor="t">
              <a:spAutoFit/>
            </a:bodyPr>
            <a:lstStyle/>
            <a:p>
              <a:pPr algn="l">
                <a:lnSpc>
                  <a:spcPts val="11880"/>
                </a:lnSpc>
              </a:pPr>
              <a:r>
                <a:rPr lang="en-US" sz="9900">
                  <a:solidFill>
                    <a:srgbClr val="FFFFFF"/>
                  </a:solidFill>
                  <a:latin typeface="Open Sauce Light"/>
                </a:rPr>
                <a:t>Our Business Strategy for 2025</a:t>
              </a:r>
            </a:p>
          </p:txBody>
        </p:sp>
        <p:sp>
          <p:nvSpPr>
            <p:cNvPr id="5" name="TextBox 5"/>
            <p:cNvSpPr txBox="1"/>
            <p:nvPr/>
          </p:nvSpPr>
          <p:spPr>
            <a:xfrm>
              <a:off x="0" y="-47625"/>
              <a:ext cx="6445073" cy="471805"/>
            </a:xfrm>
            <a:prstGeom prst="rect">
              <a:avLst/>
            </a:prstGeom>
          </p:spPr>
          <p:txBody>
            <a:bodyPr lIns="0" tIns="0" rIns="0" bIns="0" rtlCol="0" anchor="t">
              <a:spAutoFit/>
            </a:bodyPr>
            <a:lstStyle/>
            <a:p>
              <a:pPr algn="l">
                <a:lnSpc>
                  <a:spcPts val="2940"/>
                </a:lnSpc>
              </a:pPr>
              <a:r>
                <a:rPr lang="en-US" sz="2100" spc="105">
                  <a:solidFill>
                    <a:srgbClr val="FFFFFF"/>
                  </a:solidFill>
                  <a:latin typeface="Open Sauce"/>
                </a:rPr>
                <a:t>DEMPSEY AND DELTA LOGISTICS</a:t>
              </a:r>
            </a:p>
          </p:txBody>
        </p:sp>
        <p:sp>
          <p:nvSpPr>
            <p:cNvPr id="6" name="AutoShape 6"/>
            <p:cNvSpPr/>
            <p:nvPr/>
          </p:nvSpPr>
          <p:spPr>
            <a:xfrm>
              <a:off x="0" y="604387"/>
              <a:ext cx="6299496" cy="0"/>
            </a:xfrm>
            <a:prstGeom prst="line">
              <a:avLst/>
            </a:prstGeom>
            <a:ln w="12700" cap="rnd">
              <a:solidFill>
                <a:srgbClr val="FFFFFF"/>
              </a:solidFill>
              <a:prstDash val="solid"/>
              <a:headEnd type="none" w="sm" len="sm"/>
              <a:tailEnd type="none" w="sm" len="sm"/>
            </a:ln>
          </p:spPr>
        </p:sp>
      </p:grpSp>
      <p:sp>
        <p:nvSpPr>
          <p:cNvPr id="7" name="Freeform 7"/>
          <p:cNvSpPr/>
          <p:nvPr/>
        </p:nvSpPr>
        <p:spPr>
          <a:xfrm>
            <a:off x="4762" y="-1002036"/>
            <a:ext cx="18288000" cy="8108956"/>
          </a:xfrm>
          <a:custGeom>
            <a:avLst/>
            <a:gdLst/>
            <a:ahLst/>
            <a:cxnLst/>
            <a:rect l="l" t="t" r="r" b="b"/>
            <a:pathLst>
              <a:path w="18288000" h="8108956">
                <a:moveTo>
                  <a:pt x="0" y="0"/>
                </a:moveTo>
                <a:lnTo>
                  <a:pt x="18288001" y="0"/>
                </a:lnTo>
                <a:lnTo>
                  <a:pt x="18288001" y="8108955"/>
                </a:lnTo>
                <a:lnTo>
                  <a:pt x="0" y="8108955"/>
                </a:lnTo>
                <a:lnTo>
                  <a:pt x="0" y="0"/>
                </a:lnTo>
                <a:close/>
              </a:path>
            </a:pathLst>
          </a:custGeom>
          <a:blipFill>
            <a:blip r:embed="rId2"/>
            <a:stretch>
              <a:fillRect l="-1128" t="-12685" b="-15604"/>
            </a:stretch>
          </a:blipFill>
        </p:spPr>
      </p:sp>
      <p:sp>
        <p:nvSpPr>
          <p:cNvPr id="8" name="TextBox 8"/>
          <p:cNvSpPr txBox="1"/>
          <p:nvPr/>
        </p:nvSpPr>
        <p:spPr>
          <a:xfrm>
            <a:off x="225032" y="7243458"/>
            <a:ext cx="14327826" cy="1749425"/>
          </a:xfrm>
          <a:prstGeom prst="rect">
            <a:avLst/>
          </a:prstGeom>
        </p:spPr>
        <p:txBody>
          <a:bodyPr lIns="0" tIns="0" rIns="0" bIns="0" rtlCol="0" anchor="t">
            <a:spAutoFit/>
          </a:bodyPr>
          <a:lstStyle/>
          <a:p>
            <a:pPr algn="l">
              <a:lnSpc>
                <a:spcPts val="7000"/>
              </a:lnSpc>
            </a:pPr>
            <a:r>
              <a:rPr lang="en-US" sz="5000">
                <a:solidFill>
                  <a:srgbClr val="FFFFFF"/>
                </a:solidFill>
                <a:latin typeface="Open Sans Bold"/>
              </a:rPr>
              <a:t>Enhancing the Automotive Supply Chain in Response to Semiconductor Shortages</a:t>
            </a:r>
          </a:p>
        </p:txBody>
      </p:sp>
      <p:sp>
        <p:nvSpPr>
          <p:cNvPr id="9" name="TextBox 9"/>
          <p:cNvSpPr txBox="1"/>
          <p:nvPr/>
        </p:nvSpPr>
        <p:spPr>
          <a:xfrm>
            <a:off x="225032" y="8331200"/>
            <a:ext cx="3737368" cy="1749425"/>
          </a:xfrm>
          <a:prstGeom prst="rect">
            <a:avLst/>
          </a:prstGeom>
        </p:spPr>
        <p:txBody>
          <a:bodyPr wrap="square" lIns="0" tIns="0" rIns="0" bIns="0" rtlCol="0" anchor="t">
            <a:spAutoFit/>
          </a:bodyPr>
          <a:lstStyle/>
          <a:p>
            <a:pPr marL="0" lvl="0" indent="0" algn="l">
              <a:lnSpc>
                <a:spcPts val="7000"/>
              </a:lnSpc>
              <a:spcBef>
                <a:spcPct val="0"/>
              </a:spcBef>
            </a:pPr>
            <a:endParaRPr dirty="0"/>
          </a:p>
          <a:p>
            <a:pPr marL="0" lvl="0" indent="0" algn="l">
              <a:lnSpc>
                <a:spcPts val="7000"/>
              </a:lnSpc>
              <a:spcBef>
                <a:spcPct val="0"/>
              </a:spcBef>
            </a:pPr>
            <a:r>
              <a:rPr lang="en-US" sz="5000" u="none" strike="noStrike" dirty="0">
                <a:solidFill>
                  <a:srgbClr val="103A64"/>
                </a:solidFill>
                <a:latin typeface="Open Sans Bold"/>
              </a:rPr>
              <a:t>Team 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4C94"/>
        </a:solidFill>
        <a:effectLst/>
      </p:bgPr>
    </p:bg>
    <p:spTree>
      <p:nvGrpSpPr>
        <p:cNvPr id="1" name=""/>
        <p:cNvGrpSpPr/>
        <p:nvPr/>
      </p:nvGrpSpPr>
      <p:grpSpPr>
        <a:xfrm>
          <a:off x="0" y="0"/>
          <a:ext cx="0" cy="0"/>
          <a:chOff x="0" y="0"/>
          <a:chExt cx="0" cy="0"/>
        </a:xfrm>
      </p:grpSpPr>
      <p:sp>
        <p:nvSpPr>
          <p:cNvPr id="2" name="TextBox 2"/>
          <p:cNvSpPr txBox="1"/>
          <p:nvPr/>
        </p:nvSpPr>
        <p:spPr>
          <a:xfrm>
            <a:off x="1588099" y="386397"/>
            <a:ext cx="15111802" cy="1217930"/>
          </a:xfrm>
          <a:prstGeom prst="rect">
            <a:avLst/>
          </a:prstGeom>
        </p:spPr>
        <p:txBody>
          <a:bodyPr lIns="0" tIns="0" rIns="0" bIns="0" rtlCol="0" anchor="t">
            <a:spAutoFit/>
          </a:bodyPr>
          <a:lstStyle/>
          <a:p>
            <a:pPr algn="ctr">
              <a:lnSpc>
                <a:spcPts val="9879"/>
              </a:lnSpc>
            </a:pPr>
            <a:r>
              <a:rPr lang="en-US" sz="7599">
                <a:solidFill>
                  <a:srgbClr val="FFFFFF"/>
                </a:solidFill>
                <a:latin typeface="Open Sauce"/>
              </a:rPr>
              <a:t>Roadmap to 2030</a:t>
            </a:r>
          </a:p>
        </p:txBody>
      </p:sp>
      <p:sp>
        <p:nvSpPr>
          <p:cNvPr id="3" name="AutoShape 3"/>
          <p:cNvSpPr/>
          <p:nvPr/>
        </p:nvSpPr>
        <p:spPr>
          <a:xfrm>
            <a:off x="0" y="4022417"/>
            <a:ext cx="18147559" cy="0"/>
          </a:xfrm>
          <a:prstGeom prst="line">
            <a:avLst/>
          </a:prstGeom>
          <a:ln w="19050" cap="rnd">
            <a:solidFill>
              <a:srgbClr val="0D355D"/>
            </a:solidFill>
            <a:prstDash val="solid"/>
            <a:headEnd type="none" w="sm" len="sm"/>
            <a:tailEnd type="none" w="sm" len="sm"/>
          </a:ln>
        </p:spPr>
      </p:sp>
      <p:grpSp>
        <p:nvGrpSpPr>
          <p:cNvPr id="4" name="Group 4"/>
          <p:cNvGrpSpPr/>
          <p:nvPr/>
        </p:nvGrpSpPr>
        <p:grpSpPr>
          <a:xfrm>
            <a:off x="1723757" y="3926565"/>
            <a:ext cx="191705" cy="19170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55D"/>
            </a:solidFill>
          </p:spPr>
        </p:sp>
      </p:grpSp>
      <p:grpSp>
        <p:nvGrpSpPr>
          <p:cNvPr id="6" name="Group 6"/>
          <p:cNvGrpSpPr/>
          <p:nvPr/>
        </p:nvGrpSpPr>
        <p:grpSpPr>
          <a:xfrm>
            <a:off x="5705755" y="3926565"/>
            <a:ext cx="191705" cy="19170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55D"/>
            </a:solidFill>
          </p:spPr>
        </p:sp>
      </p:grpSp>
      <p:grpSp>
        <p:nvGrpSpPr>
          <p:cNvPr id="8" name="Group 8"/>
          <p:cNvGrpSpPr/>
          <p:nvPr/>
        </p:nvGrpSpPr>
        <p:grpSpPr>
          <a:xfrm>
            <a:off x="9687754" y="3926565"/>
            <a:ext cx="191705" cy="19170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55D"/>
            </a:solidFill>
          </p:spPr>
        </p:sp>
      </p:grpSp>
      <p:grpSp>
        <p:nvGrpSpPr>
          <p:cNvPr id="10" name="Group 10"/>
          <p:cNvGrpSpPr/>
          <p:nvPr/>
        </p:nvGrpSpPr>
        <p:grpSpPr>
          <a:xfrm>
            <a:off x="13442018" y="3926565"/>
            <a:ext cx="191705" cy="19170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55D"/>
            </a:solidFill>
          </p:spPr>
        </p:sp>
      </p:grpSp>
      <p:grpSp>
        <p:nvGrpSpPr>
          <p:cNvPr id="12" name="Group 12"/>
          <p:cNvGrpSpPr/>
          <p:nvPr/>
        </p:nvGrpSpPr>
        <p:grpSpPr>
          <a:xfrm>
            <a:off x="16795753" y="3926565"/>
            <a:ext cx="191705" cy="19170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D355D"/>
            </a:solidFill>
          </p:spPr>
        </p:sp>
      </p:grpSp>
      <p:sp>
        <p:nvSpPr>
          <p:cNvPr id="14" name="TextBox 14"/>
          <p:cNvSpPr txBox="1"/>
          <p:nvPr/>
        </p:nvSpPr>
        <p:spPr>
          <a:xfrm>
            <a:off x="648561" y="3018621"/>
            <a:ext cx="2576973" cy="441219"/>
          </a:xfrm>
          <a:prstGeom prst="rect">
            <a:avLst/>
          </a:prstGeom>
        </p:spPr>
        <p:txBody>
          <a:bodyPr lIns="0" tIns="0" rIns="0" bIns="0" rtlCol="0" anchor="t">
            <a:spAutoFit/>
          </a:bodyPr>
          <a:lstStyle/>
          <a:p>
            <a:pPr algn="ctr">
              <a:lnSpc>
                <a:spcPts val="3575"/>
              </a:lnSpc>
            </a:pPr>
            <a:r>
              <a:rPr lang="en-US" sz="2750">
                <a:solidFill>
                  <a:srgbClr val="FFFFFF"/>
                </a:solidFill>
                <a:latin typeface="Open Sauce Bold"/>
              </a:rPr>
              <a:t>2024-2025</a:t>
            </a:r>
          </a:p>
        </p:txBody>
      </p:sp>
      <p:sp>
        <p:nvSpPr>
          <p:cNvPr id="15" name="TextBox 15"/>
          <p:cNvSpPr txBox="1"/>
          <p:nvPr/>
        </p:nvSpPr>
        <p:spPr>
          <a:xfrm>
            <a:off x="221981" y="4445799"/>
            <a:ext cx="3003552" cy="3660267"/>
          </a:xfrm>
          <a:prstGeom prst="rect">
            <a:avLst/>
          </a:prstGeom>
        </p:spPr>
        <p:txBody>
          <a:bodyPr lIns="0" tIns="0" rIns="0" bIns="0" rtlCol="0" anchor="t">
            <a:spAutoFit/>
          </a:bodyPr>
          <a:lstStyle/>
          <a:p>
            <a:pPr marL="470663" lvl="1" indent="-235331" algn="ctr">
              <a:lnSpc>
                <a:spcPts val="3270"/>
              </a:lnSpc>
              <a:buFont typeface="Arial"/>
              <a:buChar char="•"/>
            </a:pPr>
            <a:r>
              <a:rPr lang="en-US" sz="2180">
                <a:solidFill>
                  <a:srgbClr val="FFFFFF"/>
                </a:solidFill>
                <a:latin typeface="Open Sauce Bold"/>
              </a:rPr>
              <a:t>Initial research and global outreach</a:t>
            </a:r>
          </a:p>
          <a:p>
            <a:pPr marL="470663" lvl="1" indent="-235331" algn="ctr">
              <a:lnSpc>
                <a:spcPts val="3270"/>
              </a:lnSpc>
              <a:buFont typeface="Arial"/>
              <a:buChar char="•"/>
            </a:pPr>
            <a:r>
              <a:rPr lang="en-US" sz="2180">
                <a:solidFill>
                  <a:srgbClr val="FFFFFF"/>
                </a:solidFill>
                <a:latin typeface="Open Sauce Bold"/>
              </a:rPr>
              <a:t>Begin foundational studies for blockchain integration in trade processes</a:t>
            </a:r>
          </a:p>
        </p:txBody>
      </p:sp>
      <p:sp>
        <p:nvSpPr>
          <p:cNvPr id="16" name="TextBox 16"/>
          <p:cNvSpPr txBox="1"/>
          <p:nvPr/>
        </p:nvSpPr>
        <p:spPr>
          <a:xfrm>
            <a:off x="4553277" y="3008943"/>
            <a:ext cx="2576973" cy="441219"/>
          </a:xfrm>
          <a:prstGeom prst="rect">
            <a:avLst/>
          </a:prstGeom>
        </p:spPr>
        <p:txBody>
          <a:bodyPr lIns="0" tIns="0" rIns="0" bIns="0" rtlCol="0" anchor="t">
            <a:spAutoFit/>
          </a:bodyPr>
          <a:lstStyle/>
          <a:p>
            <a:pPr algn="ctr">
              <a:lnSpc>
                <a:spcPts val="3575"/>
              </a:lnSpc>
            </a:pPr>
            <a:r>
              <a:rPr lang="en-US" sz="2750">
                <a:solidFill>
                  <a:srgbClr val="FFFFFF"/>
                </a:solidFill>
                <a:latin typeface="Open Sauce Bold"/>
              </a:rPr>
              <a:t>2026-2027</a:t>
            </a:r>
          </a:p>
        </p:txBody>
      </p:sp>
      <p:sp>
        <p:nvSpPr>
          <p:cNvPr id="17" name="TextBox 17"/>
          <p:cNvSpPr txBox="1"/>
          <p:nvPr/>
        </p:nvSpPr>
        <p:spPr>
          <a:xfrm>
            <a:off x="3786978" y="4409996"/>
            <a:ext cx="3764406" cy="3250707"/>
          </a:xfrm>
          <a:prstGeom prst="rect">
            <a:avLst/>
          </a:prstGeom>
        </p:spPr>
        <p:txBody>
          <a:bodyPr lIns="0" tIns="0" rIns="0" bIns="0" rtlCol="0" anchor="t">
            <a:spAutoFit/>
          </a:bodyPr>
          <a:lstStyle/>
          <a:p>
            <a:pPr marL="470577" lvl="1" indent="-235288" algn="ctr">
              <a:lnSpc>
                <a:spcPts val="3269"/>
              </a:lnSpc>
              <a:buFont typeface="Arial"/>
              <a:buChar char="•"/>
            </a:pPr>
            <a:r>
              <a:rPr lang="en-US" sz="2179">
                <a:solidFill>
                  <a:srgbClr val="FFFFFF"/>
                </a:solidFill>
                <a:latin typeface="Open Sauce Bold"/>
              </a:rPr>
              <a:t>Negotiations for new trade agreements</a:t>
            </a:r>
          </a:p>
          <a:p>
            <a:pPr marL="470577" lvl="1" indent="-235288" algn="ctr">
              <a:lnSpc>
                <a:spcPts val="3269"/>
              </a:lnSpc>
              <a:buFont typeface="Arial"/>
              <a:buChar char="•"/>
            </a:pPr>
            <a:r>
              <a:rPr lang="en-US" sz="2179">
                <a:solidFill>
                  <a:srgbClr val="FFFFFF"/>
                </a:solidFill>
                <a:latin typeface="Open Sauce Bold"/>
              </a:rPr>
              <a:t>invest in infrastructure for domestic manufacturing</a:t>
            </a:r>
          </a:p>
          <a:p>
            <a:pPr marL="470577" lvl="1" indent="-235288" algn="ctr">
              <a:lnSpc>
                <a:spcPts val="3269"/>
              </a:lnSpc>
              <a:buFont typeface="Arial"/>
              <a:buChar char="•"/>
            </a:pPr>
            <a:r>
              <a:rPr lang="en-US" sz="2179">
                <a:solidFill>
                  <a:srgbClr val="FFFFFF"/>
                </a:solidFill>
                <a:latin typeface="Open Sauce Bold"/>
              </a:rPr>
              <a:t>Pilot projects for blockchain to secure supply chain data </a:t>
            </a:r>
          </a:p>
        </p:txBody>
      </p:sp>
      <p:sp>
        <p:nvSpPr>
          <p:cNvPr id="18" name="TextBox 18"/>
          <p:cNvSpPr txBox="1"/>
          <p:nvPr/>
        </p:nvSpPr>
        <p:spPr>
          <a:xfrm>
            <a:off x="8495120" y="3008943"/>
            <a:ext cx="2576973" cy="441219"/>
          </a:xfrm>
          <a:prstGeom prst="rect">
            <a:avLst/>
          </a:prstGeom>
        </p:spPr>
        <p:txBody>
          <a:bodyPr lIns="0" tIns="0" rIns="0" bIns="0" rtlCol="0" anchor="t">
            <a:spAutoFit/>
          </a:bodyPr>
          <a:lstStyle/>
          <a:p>
            <a:pPr algn="ctr">
              <a:lnSpc>
                <a:spcPts val="3575"/>
              </a:lnSpc>
            </a:pPr>
            <a:r>
              <a:rPr lang="en-US" sz="2750">
                <a:solidFill>
                  <a:srgbClr val="FFFFFF"/>
                </a:solidFill>
                <a:latin typeface="Open Sauce Bold"/>
              </a:rPr>
              <a:t>2028</a:t>
            </a:r>
          </a:p>
        </p:txBody>
      </p:sp>
      <p:sp>
        <p:nvSpPr>
          <p:cNvPr id="19" name="TextBox 19"/>
          <p:cNvSpPr txBox="1"/>
          <p:nvPr/>
        </p:nvSpPr>
        <p:spPr>
          <a:xfrm>
            <a:off x="8113359" y="4445799"/>
            <a:ext cx="3108993" cy="2841117"/>
          </a:xfrm>
          <a:prstGeom prst="rect">
            <a:avLst/>
          </a:prstGeom>
        </p:spPr>
        <p:txBody>
          <a:bodyPr lIns="0" tIns="0" rIns="0" bIns="0" rtlCol="0" anchor="t">
            <a:spAutoFit/>
          </a:bodyPr>
          <a:lstStyle/>
          <a:p>
            <a:pPr marL="470663" lvl="1" indent="-235331" algn="ctr">
              <a:lnSpc>
                <a:spcPts val="3270"/>
              </a:lnSpc>
              <a:buFont typeface="Arial"/>
              <a:buChar char="•"/>
            </a:pPr>
            <a:r>
              <a:rPr lang="en-US" sz="2180">
                <a:solidFill>
                  <a:srgbClr val="FFFFFF"/>
                </a:solidFill>
                <a:latin typeface="Open Sauce Bold"/>
              </a:rPr>
              <a:t>Implementation of trade agreements</a:t>
            </a:r>
          </a:p>
          <a:p>
            <a:pPr marL="470663" lvl="1" indent="-235331" algn="ctr">
              <a:lnSpc>
                <a:spcPts val="3270"/>
              </a:lnSpc>
              <a:buFont typeface="Arial"/>
              <a:buChar char="•"/>
            </a:pPr>
            <a:r>
              <a:rPr lang="en-US" sz="2180">
                <a:solidFill>
                  <a:srgbClr val="FFFFFF"/>
                </a:solidFill>
                <a:latin typeface="Open Sauce Bold"/>
              </a:rPr>
              <a:t>Start pilot projects for IoT applications in semiconductor manufacturing.</a:t>
            </a:r>
          </a:p>
        </p:txBody>
      </p:sp>
      <p:sp>
        <p:nvSpPr>
          <p:cNvPr id="20" name="TextBox 20"/>
          <p:cNvSpPr txBox="1"/>
          <p:nvPr/>
        </p:nvSpPr>
        <p:spPr>
          <a:xfrm>
            <a:off x="12249384" y="3018621"/>
            <a:ext cx="2576973" cy="441219"/>
          </a:xfrm>
          <a:prstGeom prst="rect">
            <a:avLst/>
          </a:prstGeom>
        </p:spPr>
        <p:txBody>
          <a:bodyPr lIns="0" tIns="0" rIns="0" bIns="0" rtlCol="0" anchor="t">
            <a:spAutoFit/>
          </a:bodyPr>
          <a:lstStyle/>
          <a:p>
            <a:pPr algn="ctr">
              <a:lnSpc>
                <a:spcPts val="3575"/>
              </a:lnSpc>
            </a:pPr>
            <a:r>
              <a:rPr lang="en-US" sz="2750">
                <a:solidFill>
                  <a:srgbClr val="FFFFFF"/>
                </a:solidFill>
                <a:latin typeface="Open Sauce Bold"/>
              </a:rPr>
              <a:t>2029</a:t>
            </a:r>
          </a:p>
        </p:txBody>
      </p:sp>
      <p:sp>
        <p:nvSpPr>
          <p:cNvPr id="21" name="TextBox 21"/>
          <p:cNvSpPr txBox="1"/>
          <p:nvPr/>
        </p:nvSpPr>
        <p:spPr>
          <a:xfrm>
            <a:off x="11856891" y="4409996"/>
            <a:ext cx="2978549" cy="4069842"/>
          </a:xfrm>
          <a:prstGeom prst="rect">
            <a:avLst/>
          </a:prstGeom>
        </p:spPr>
        <p:txBody>
          <a:bodyPr lIns="0" tIns="0" rIns="0" bIns="0" rtlCol="0" anchor="t">
            <a:spAutoFit/>
          </a:bodyPr>
          <a:lstStyle/>
          <a:p>
            <a:pPr marL="470661" lvl="1" indent="-235330" algn="ctr">
              <a:lnSpc>
                <a:spcPts val="3269"/>
              </a:lnSpc>
              <a:buFont typeface="Arial"/>
              <a:buChar char="•"/>
            </a:pPr>
            <a:r>
              <a:rPr lang="en-US" sz="2179">
                <a:solidFill>
                  <a:srgbClr val="FFFFFF"/>
                </a:solidFill>
                <a:latin typeface="Open Sauce Bold"/>
              </a:rPr>
              <a:t>Evaluate the effectiveness of trade policies and blockchain implementations</a:t>
            </a:r>
          </a:p>
          <a:p>
            <a:pPr marL="470661" lvl="1" indent="-235330" algn="ctr">
              <a:lnSpc>
                <a:spcPts val="3269"/>
              </a:lnSpc>
              <a:buFont typeface="Arial"/>
              <a:buChar char="•"/>
            </a:pPr>
            <a:r>
              <a:rPr lang="en-US" sz="2179">
                <a:solidFill>
                  <a:srgbClr val="FFFFFF"/>
                </a:solidFill>
                <a:latin typeface="Open Sauce Bold"/>
              </a:rPr>
              <a:t>Scale up domestic production with IoT integration for efficiency</a:t>
            </a:r>
          </a:p>
        </p:txBody>
      </p:sp>
      <p:sp>
        <p:nvSpPr>
          <p:cNvPr id="22" name="TextBox 22"/>
          <p:cNvSpPr txBox="1"/>
          <p:nvPr/>
        </p:nvSpPr>
        <p:spPr>
          <a:xfrm>
            <a:off x="15507267" y="3008943"/>
            <a:ext cx="2576973" cy="441219"/>
          </a:xfrm>
          <a:prstGeom prst="rect">
            <a:avLst/>
          </a:prstGeom>
        </p:spPr>
        <p:txBody>
          <a:bodyPr lIns="0" tIns="0" rIns="0" bIns="0" rtlCol="0" anchor="t">
            <a:spAutoFit/>
          </a:bodyPr>
          <a:lstStyle/>
          <a:p>
            <a:pPr algn="ctr">
              <a:lnSpc>
                <a:spcPts val="3575"/>
              </a:lnSpc>
            </a:pPr>
            <a:r>
              <a:rPr lang="en-US" sz="2750">
                <a:solidFill>
                  <a:srgbClr val="FFFFFF"/>
                </a:solidFill>
                <a:latin typeface="Open Sauce Bold"/>
              </a:rPr>
              <a:t>2030</a:t>
            </a:r>
          </a:p>
        </p:txBody>
      </p:sp>
      <p:sp>
        <p:nvSpPr>
          <p:cNvPr id="23" name="TextBox 23"/>
          <p:cNvSpPr txBox="1"/>
          <p:nvPr/>
        </p:nvSpPr>
        <p:spPr>
          <a:xfrm>
            <a:off x="15232043" y="4409996"/>
            <a:ext cx="2852197" cy="3250692"/>
          </a:xfrm>
          <a:prstGeom prst="rect">
            <a:avLst/>
          </a:prstGeom>
        </p:spPr>
        <p:txBody>
          <a:bodyPr lIns="0" tIns="0" rIns="0" bIns="0" rtlCol="0" anchor="t">
            <a:spAutoFit/>
          </a:bodyPr>
          <a:lstStyle/>
          <a:p>
            <a:pPr marL="470663" lvl="1" indent="-235331" algn="ctr">
              <a:lnSpc>
                <a:spcPts val="3270"/>
              </a:lnSpc>
              <a:buFont typeface="Arial"/>
              <a:buChar char="•"/>
            </a:pPr>
            <a:r>
              <a:rPr lang="en-US" sz="2180">
                <a:solidFill>
                  <a:srgbClr val="FFFFFF"/>
                </a:solidFill>
                <a:latin typeface="Open Sauce Bold"/>
              </a:rPr>
              <a:t>Establish and formalize regional hubs</a:t>
            </a:r>
          </a:p>
          <a:p>
            <a:pPr marL="470663" lvl="1" indent="-235331" algn="ctr">
              <a:lnSpc>
                <a:spcPts val="3270"/>
              </a:lnSpc>
              <a:buFont typeface="Arial"/>
              <a:buChar char="•"/>
            </a:pPr>
            <a:r>
              <a:rPr lang="en-US" sz="2180">
                <a:solidFill>
                  <a:srgbClr val="FFFFFF"/>
                </a:solidFill>
                <a:latin typeface="Open Sauce Bold"/>
              </a:rPr>
              <a:t>Full-scale deployment of blockchain and IoT within these ecosystems</a:t>
            </a:r>
          </a:p>
        </p:txBody>
      </p:sp>
      <p:grpSp>
        <p:nvGrpSpPr>
          <p:cNvPr id="24" name="Group 24"/>
          <p:cNvGrpSpPr/>
          <p:nvPr/>
        </p:nvGrpSpPr>
        <p:grpSpPr>
          <a:xfrm>
            <a:off x="0" y="8679313"/>
            <a:ext cx="18288000" cy="1607687"/>
            <a:chOff x="0" y="0"/>
            <a:chExt cx="24384000" cy="2143583"/>
          </a:xfrm>
        </p:grpSpPr>
        <p:pic>
          <p:nvPicPr>
            <p:cNvPr id="25" name="Picture 25"/>
            <p:cNvPicPr>
              <a:picLocks noChangeAspect="1"/>
            </p:cNvPicPr>
            <p:nvPr/>
          </p:nvPicPr>
          <p:blipFill>
            <a:blip r:embed="rId2"/>
            <a:srcRect t="23864" b="62953"/>
            <a:stretch>
              <a:fillRect/>
            </a:stretch>
          </p:blipFill>
          <p:spPr>
            <a:xfrm>
              <a:off x="0" y="0"/>
              <a:ext cx="24384000" cy="2143583"/>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2170" y="386397"/>
            <a:ext cx="7887501" cy="1209675"/>
          </a:xfrm>
          <a:prstGeom prst="rect">
            <a:avLst/>
          </a:prstGeom>
        </p:spPr>
        <p:txBody>
          <a:bodyPr lIns="0" tIns="0" rIns="0" bIns="0" rtlCol="0" anchor="t">
            <a:spAutoFit/>
          </a:bodyPr>
          <a:lstStyle/>
          <a:p>
            <a:pPr algn="l">
              <a:lnSpc>
                <a:spcPts val="9750"/>
              </a:lnSpc>
            </a:pPr>
            <a:r>
              <a:rPr lang="en-US" sz="7500">
                <a:solidFill>
                  <a:srgbClr val="000000"/>
                </a:solidFill>
                <a:latin typeface="Open Sauce"/>
              </a:rPr>
              <a:t>References</a:t>
            </a:r>
          </a:p>
        </p:txBody>
      </p:sp>
      <p:sp>
        <p:nvSpPr>
          <p:cNvPr id="3" name="TextBox 3"/>
          <p:cNvSpPr txBox="1"/>
          <p:nvPr/>
        </p:nvSpPr>
        <p:spPr>
          <a:xfrm>
            <a:off x="212170" y="2098620"/>
            <a:ext cx="15504021" cy="264980"/>
          </a:xfrm>
          <a:prstGeom prst="rect">
            <a:avLst/>
          </a:prstGeom>
        </p:spPr>
        <p:txBody>
          <a:bodyPr lIns="0" tIns="0" rIns="0" bIns="0" rtlCol="0" anchor="t">
            <a:spAutoFit/>
          </a:bodyPr>
          <a:lstStyle/>
          <a:p>
            <a:pPr algn="l">
              <a:lnSpc>
                <a:spcPts val="2126"/>
              </a:lnSpc>
              <a:spcBef>
                <a:spcPct val="0"/>
              </a:spcBef>
            </a:pPr>
            <a:r>
              <a:rPr lang="en-US" sz="1635">
                <a:solidFill>
                  <a:srgbClr val="000000"/>
                </a:solidFill>
                <a:latin typeface="Open Sauce"/>
              </a:rPr>
              <a:t>Burkacky, O., Deichmann, J., Pfingstag, P., &amp; Werra, J. (2022). Semiconductor shortage: How the automotive industry can succeed. McKinsey &amp; Company. </a:t>
            </a:r>
          </a:p>
        </p:txBody>
      </p:sp>
      <p:sp>
        <p:nvSpPr>
          <p:cNvPr id="4" name="TextBox 4"/>
          <p:cNvSpPr txBox="1"/>
          <p:nvPr/>
        </p:nvSpPr>
        <p:spPr>
          <a:xfrm>
            <a:off x="212170" y="8849585"/>
            <a:ext cx="18066305" cy="798380"/>
          </a:xfrm>
          <a:prstGeom prst="rect">
            <a:avLst/>
          </a:prstGeom>
        </p:spPr>
        <p:txBody>
          <a:bodyPr lIns="0" tIns="0" rIns="0" bIns="0" rtlCol="0" anchor="t">
            <a:spAutoFit/>
          </a:bodyPr>
          <a:lstStyle/>
          <a:p>
            <a:pPr algn="l">
              <a:lnSpc>
                <a:spcPts val="2126"/>
              </a:lnSpc>
            </a:pPr>
            <a:r>
              <a:rPr lang="en-US" sz="1635" dirty="0">
                <a:solidFill>
                  <a:srgbClr val="000000"/>
                </a:solidFill>
                <a:latin typeface="Open Sauce"/>
              </a:rPr>
              <a:t>Lawler, D. (2023, June 6). How Blockchain is Revolutionizing the Automotive Supply Chain. https://</a:t>
            </a:r>
            <a:r>
              <a:rPr lang="en-US" sz="1635" dirty="0" err="1">
                <a:solidFill>
                  <a:srgbClr val="000000"/>
                </a:solidFill>
                <a:latin typeface="Open Sauce"/>
              </a:rPr>
              <a:t>www.linkedin.com</a:t>
            </a:r>
            <a:r>
              <a:rPr lang="en-US" sz="1635" dirty="0">
                <a:solidFill>
                  <a:srgbClr val="000000"/>
                </a:solidFill>
                <a:latin typeface="Open Sauce"/>
              </a:rPr>
              <a:t>/pulse/how-blockchain-revolutionizing-automotive-supply-chain-david-lawler/</a:t>
            </a:r>
          </a:p>
          <a:p>
            <a:pPr algn="l">
              <a:lnSpc>
                <a:spcPts val="2126"/>
              </a:lnSpc>
              <a:spcBef>
                <a:spcPct val="0"/>
              </a:spcBef>
            </a:pPr>
            <a:endParaRPr lang="en-US" sz="1635" dirty="0">
              <a:solidFill>
                <a:srgbClr val="000000"/>
              </a:solidFill>
              <a:latin typeface="Open Sauce"/>
              <a:hlinkClick r:id="rId2" tooltip="https://www.linkedin.com/pulse/how-blockchain-revolutionizing-automotive-supply-chain-david-lawler/"/>
            </a:endParaRPr>
          </a:p>
        </p:txBody>
      </p:sp>
      <p:sp>
        <p:nvSpPr>
          <p:cNvPr id="5" name="TextBox 5"/>
          <p:cNvSpPr txBox="1"/>
          <p:nvPr/>
        </p:nvSpPr>
        <p:spPr>
          <a:xfrm>
            <a:off x="212170" y="7375521"/>
            <a:ext cx="14596467" cy="264980"/>
          </a:xfrm>
          <a:prstGeom prst="rect">
            <a:avLst/>
          </a:prstGeom>
        </p:spPr>
        <p:txBody>
          <a:bodyPr lIns="0" tIns="0" rIns="0" bIns="0" rtlCol="0" anchor="t">
            <a:spAutoFit/>
          </a:bodyPr>
          <a:lstStyle/>
          <a:p>
            <a:pPr algn="l">
              <a:lnSpc>
                <a:spcPts val="2126"/>
              </a:lnSpc>
              <a:spcBef>
                <a:spcPct val="0"/>
              </a:spcBef>
            </a:pPr>
            <a:r>
              <a:rPr lang="en-US" sz="1635">
                <a:solidFill>
                  <a:srgbClr val="000000"/>
                </a:solidFill>
                <a:latin typeface="Open Sauce"/>
              </a:rPr>
              <a:t> Jackley, M. (2023, July 13). 9 Ways to Reduce Supply Chain Disruptions. Oracle. https://www.oracle.com/scm/reduce-supply-chain-disruptions/</a:t>
            </a:r>
          </a:p>
        </p:txBody>
      </p:sp>
      <p:sp>
        <p:nvSpPr>
          <p:cNvPr id="6" name="TextBox 6"/>
          <p:cNvSpPr txBox="1"/>
          <p:nvPr/>
        </p:nvSpPr>
        <p:spPr>
          <a:xfrm>
            <a:off x="212170" y="5838389"/>
            <a:ext cx="16230600" cy="1331780"/>
          </a:xfrm>
          <a:prstGeom prst="rect">
            <a:avLst/>
          </a:prstGeom>
        </p:spPr>
        <p:txBody>
          <a:bodyPr lIns="0" tIns="0" rIns="0" bIns="0" rtlCol="0" anchor="t">
            <a:spAutoFit/>
          </a:bodyPr>
          <a:lstStyle/>
          <a:p>
            <a:pPr algn="l">
              <a:lnSpc>
                <a:spcPts val="2126"/>
              </a:lnSpc>
            </a:pPr>
            <a:r>
              <a:rPr lang="en-US" sz="1635" dirty="0">
                <a:solidFill>
                  <a:srgbClr val="000000"/>
                </a:solidFill>
                <a:latin typeface="Open Sauce"/>
              </a:rPr>
              <a:t>House, W. (2023, October 22). FACT SHEET: Biden-Harris administration announces 31 regional tech hubs to spur American innovation, strengthen manufacturing, and create Good-Paying jobs in every region of the country. The White House. https://www.whitehouse.gov/briefing-room/statements-releases/2023/10/23/fact-sheet-biden-harris-administration-announces-31-regional-tech-hubs-to-spur-american-innovation-strengthen-manufacturing-and-create-good-paying-jobs-in-every-region-of-the-country/</a:t>
            </a:r>
          </a:p>
          <a:p>
            <a:pPr algn="l">
              <a:lnSpc>
                <a:spcPts val="2126"/>
              </a:lnSpc>
              <a:spcBef>
                <a:spcPct val="0"/>
              </a:spcBef>
            </a:pPr>
            <a:endParaRPr lang="en-US" sz="1635" dirty="0">
              <a:solidFill>
                <a:srgbClr val="000000"/>
              </a:solidFill>
              <a:latin typeface="Open Sauce"/>
              <a:hlinkClick r:id="rId3" tooltip="https://www.whitehouse.gov/briefing-room/statements-releases/2023/10/23/fact-sheet-biden-harris-administration-announces-31-regional-tech-hubs-to-spur-american-innovation-strengthen-manufacturing-and-create-good-paying-jobs-in-every-region-of-the-country/"/>
            </a:endParaRPr>
          </a:p>
        </p:txBody>
      </p:sp>
      <p:sp>
        <p:nvSpPr>
          <p:cNvPr id="7" name="TextBox 7"/>
          <p:cNvSpPr txBox="1"/>
          <p:nvPr/>
        </p:nvSpPr>
        <p:spPr>
          <a:xfrm>
            <a:off x="212170" y="4309715"/>
            <a:ext cx="15531554" cy="531680"/>
          </a:xfrm>
          <a:prstGeom prst="rect">
            <a:avLst/>
          </a:prstGeom>
        </p:spPr>
        <p:txBody>
          <a:bodyPr lIns="0" tIns="0" rIns="0" bIns="0" rtlCol="0" anchor="t">
            <a:spAutoFit/>
          </a:bodyPr>
          <a:lstStyle/>
          <a:p>
            <a:pPr algn="l">
              <a:lnSpc>
                <a:spcPts val="2126"/>
              </a:lnSpc>
            </a:pPr>
            <a:r>
              <a:rPr lang="en-US" sz="1635" dirty="0" err="1">
                <a:solidFill>
                  <a:srgbClr val="000000"/>
                </a:solidFill>
                <a:latin typeface="Open Sauce"/>
              </a:rPr>
              <a:t>Gdali</a:t>
            </a:r>
            <a:r>
              <a:rPr lang="en-US" sz="1635" dirty="0">
                <a:solidFill>
                  <a:srgbClr val="000000"/>
                </a:solidFill>
                <a:latin typeface="Open Sauce"/>
              </a:rPr>
              <a:t>, Z. (2024, February 26). How can IoT help in supply chain management? </a:t>
            </a:r>
            <a:r>
              <a:rPr lang="en-US" sz="1635" dirty="0" err="1">
                <a:solidFill>
                  <a:srgbClr val="000000"/>
                </a:solidFill>
                <a:latin typeface="Open Sauce"/>
              </a:rPr>
              <a:t>firecell.io</a:t>
            </a:r>
            <a:r>
              <a:rPr lang="en-US" sz="1635" dirty="0">
                <a:solidFill>
                  <a:srgbClr val="000000"/>
                </a:solidFill>
                <a:latin typeface="Open Sauce"/>
              </a:rPr>
              <a:t>. https://</a:t>
            </a:r>
            <a:r>
              <a:rPr lang="en-US" sz="1635" dirty="0" err="1">
                <a:solidFill>
                  <a:srgbClr val="000000"/>
                </a:solidFill>
                <a:latin typeface="Open Sauce"/>
              </a:rPr>
              <a:t>firecell.io</a:t>
            </a:r>
            <a:r>
              <a:rPr lang="en-US" sz="1635" dirty="0">
                <a:solidFill>
                  <a:srgbClr val="000000"/>
                </a:solidFill>
                <a:latin typeface="Open Sauce"/>
              </a:rPr>
              <a:t>/how-can-iot-help-in-supply-chain-management/</a:t>
            </a:r>
          </a:p>
          <a:p>
            <a:pPr algn="l">
              <a:lnSpc>
                <a:spcPts val="2126"/>
              </a:lnSpc>
              <a:spcBef>
                <a:spcPct val="0"/>
              </a:spcBef>
            </a:pPr>
            <a:endParaRPr lang="en-US" sz="1635" dirty="0">
              <a:solidFill>
                <a:srgbClr val="000000"/>
              </a:solidFill>
              <a:latin typeface="Open Sauce"/>
              <a:hlinkClick r:id="rId4" tooltip="https://firecell.io/how-can-iot-help-in-supply-chain-management/"/>
            </a:endParaRPr>
          </a:p>
        </p:txBody>
      </p:sp>
      <p:sp>
        <p:nvSpPr>
          <p:cNvPr id="8" name="TextBox 8"/>
          <p:cNvSpPr txBox="1"/>
          <p:nvPr/>
        </p:nvSpPr>
        <p:spPr>
          <a:xfrm>
            <a:off x="212170" y="2568952"/>
            <a:ext cx="16230600" cy="531680"/>
          </a:xfrm>
          <a:prstGeom prst="rect">
            <a:avLst/>
          </a:prstGeom>
        </p:spPr>
        <p:txBody>
          <a:bodyPr lIns="0" tIns="0" rIns="0" bIns="0" rtlCol="0" anchor="t">
            <a:spAutoFit/>
          </a:bodyPr>
          <a:lstStyle/>
          <a:p>
            <a:pPr algn="l">
              <a:lnSpc>
                <a:spcPts val="2126"/>
              </a:lnSpc>
              <a:spcBef>
                <a:spcPct val="0"/>
              </a:spcBef>
            </a:pPr>
            <a:r>
              <a:rPr lang="en-US" sz="1635" dirty="0">
                <a:solidFill>
                  <a:srgbClr val="000000"/>
                </a:solidFill>
                <a:latin typeface="Open Sauce"/>
              </a:rPr>
              <a:t>Choi, T.-M. (2021). Supply chain financing using blockchain: The case of Walmart. International Journal of Production Economics, 218, 152-165. https://</a:t>
            </a:r>
            <a:r>
              <a:rPr lang="en-US" sz="1635" dirty="0" err="1">
                <a:solidFill>
                  <a:srgbClr val="000000"/>
                </a:solidFill>
                <a:latin typeface="Open Sauce"/>
              </a:rPr>
              <a:t>doi.org</a:t>
            </a:r>
            <a:r>
              <a:rPr lang="en-US" sz="1635" dirty="0">
                <a:solidFill>
                  <a:srgbClr val="000000"/>
                </a:solidFill>
                <a:latin typeface="Open Sauce"/>
              </a:rPr>
              <a:t>/10.1016/j.ijpe.2019.10.001</a:t>
            </a:r>
          </a:p>
        </p:txBody>
      </p:sp>
      <p:sp>
        <p:nvSpPr>
          <p:cNvPr id="9" name="TextBox 9"/>
          <p:cNvSpPr txBox="1"/>
          <p:nvPr/>
        </p:nvSpPr>
        <p:spPr>
          <a:xfrm>
            <a:off x="212170" y="3305983"/>
            <a:ext cx="16230600"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Dubey, R., Gunasekaran, A., Childe, S. J., Papadopoulos, T., &amp; Fosso Wamba, S. (2020). The impact of big data on world-class sustainable manufacturing. International Journal of Production Economics, 220, 1070-1083. https://doi.org/10.1016/j.ijpe.2019.07.003</a:t>
            </a:r>
          </a:p>
          <a:p>
            <a:pPr algn="l">
              <a:lnSpc>
                <a:spcPts val="2126"/>
              </a:lnSpc>
              <a:spcBef>
                <a:spcPct val="0"/>
              </a:spcBef>
            </a:pPr>
            <a:endParaRPr lang="en-US" sz="1635">
              <a:solidFill>
                <a:srgbClr val="000000"/>
              </a:solidFill>
              <a:latin typeface="Open Sauce"/>
            </a:endParaRPr>
          </a:p>
        </p:txBody>
      </p:sp>
      <p:sp>
        <p:nvSpPr>
          <p:cNvPr id="10" name="TextBox 10"/>
          <p:cNvSpPr txBox="1"/>
          <p:nvPr/>
        </p:nvSpPr>
        <p:spPr>
          <a:xfrm>
            <a:off x="212170" y="7845853"/>
            <a:ext cx="18085355"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Kamble, S. S., Gunasekaran, A., &amp; Sharma, R. (2019). Analysis of the driving and dependence power of barriers to adopt Industry 4.0 in Indian manufacturing industry. Computers in Industry, 101, 107-119. https://doi.org/10.1016/j.compind.2018.11.004</a:t>
            </a:r>
          </a:p>
          <a:p>
            <a:pPr algn="l">
              <a:lnSpc>
                <a:spcPts val="2126"/>
              </a:lnSpc>
              <a:spcBef>
                <a:spcPct val="0"/>
              </a:spcBef>
            </a:pPr>
            <a:endParaRPr lang="en-US" sz="1635">
              <a:solidFill>
                <a:srgbClr val="000000"/>
              </a:solidFill>
              <a:latin typeface="Open Sauce"/>
            </a:endParaRPr>
          </a:p>
        </p:txBody>
      </p:sp>
      <p:sp>
        <p:nvSpPr>
          <p:cNvPr id="11" name="TextBox 11"/>
          <p:cNvSpPr txBox="1"/>
          <p:nvPr/>
        </p:nvSpPr>
        <p:spPr>
          <a:xfrm>
            <a:off x="212170" y="5056272"/>
            <a:ext cx="17299006" cy="576765"/>
          </a:xfrm>
          <a:prstGeom prst="rect">
            <a:avLst/>
          </a:prstGeom>
        </p:spPr>
        <p:txBody>
          <a:bodyPr lIns="0" tIns="0" rIns="0" bIns="0" rtlCol="0" anchor="t">
            <a:spAutoFit/>
          </a:bodyPr>
          <a:lstStyle/>
          <a:p>
            <a:pPr algn="l">
              <a:lnSpc>
                <a:spcPts val="2386"/>
              </a:lnSpc>
            </a:pPr>
            <a:r>
              <a:rPr lang="en-US" sz="1835">
                <a:solidFill>
                  <a:srgbClr val="000000"/>
                </a:solidFill>
                <a:latin typeface="Open Sauce"/>
              </a:rPr>
              <a:t>EY. (2024).</a:t>
            </a:r>
            <a:r>
              <a:rPr lang="en-US" sz="1835">
                <a:solidFill>
                  <a:srgbClr val="000000"/>
                </a:solidFill>
                <a:latin typeface="Open Sauce Light"/>
              </a:rPr>
              <a:t>Five actions supply chain and operations management can take today.https://www.ey.com/en_us/coo</a:t>
            </a:r>
          </a:p>
          <a:p>
            <a:pPr algn="l">
              <a:lnSpc>
                <a:spcPts val="2386"/>
              </a:lnSpc>
              <a:spcBef>
                <a:spcPct val="0"/>
              </a:spcBef>
            </a:pPr>
            <a:endParaRPr lang="en-US" sz="1835">
              <a:solidFill>
                <a:srgbClr val="000000"/>
              </a:solidFill>
              <a:latin typeface="Open Sauc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2170" y="386397"/>
            <a:ext cx="7887501" cy="1209675"/>
          </a:xfrm>
          <a:prstGeom prst="rect">
            <a:avLst/>
          </a:prstGeom>
        </p:spPr>
        <p:txBody>
          <a:bodyPr lIns="0" tIns="0" rIns="0" bIns="0" rtlCol="0" anchor="t">
            <a:spAutoFit/>
          </a:bodyPr>
          <a:lstStyle/>
          <a:p>
            <a:pPr algn="l">
              <a:lnSpc>
                <a:spcPts val="9750"/>
              </a:lnSpc>
            </a:pPr>
            <a:r>
              <a:rPr lang="en-US" sz="7500">
                <a:solidFill>
                  <a:srgbClr val="000000"/>
                </a:solidFill>
                <a:latin typeface="Open Sauce"/>
              </a:rPr>
              <a:t>References</a:t>
            </a:r>
          </a:p>
        </p:txBody>
      </p:sp>
      <p:sp>
        <p:nvSpPr>
          <p:cNvPr id="3" name="TextBox 3"/>
          <p:cNvSpPr txBox="1"/>
          <p:nvPr/>
        </p:nvSpPr>
        <p:spPr>
          <a:xfrm>
            <a:off x="212170" y="2732504"/>
            <a:ext cx="16230600"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MIT Technology Review. (2022, May 26). Transforming the automotive supply chain for the 21st century. MIT Technology Review. https://www.technologyreview.com/2022/05/12/1052201/transforming-the-automotive-supply-chain-for-the-21st-century/</a:t>
            </a:r>
          </a:p>
          <a:p>
            <a:pPr algn="l">
              <a:lnSpc>
                <a:spcPts val="2126"/>
              </a:lnSpc>
              <a:spcBef>
                <a:spcPct val="0"/>
              </a:spcBef>
            </a:pPr>
            <a:endParaRPr lang="en-US" sz="1635">
              <a:solidFill>
                <a:srgbClr val="000000"/>
              </a:solidFill>
              <a:latin typeface="Open Sauce"/>
            </a:endParaRPr>
          </a:p>
        </p:txBody>
      </p:sp>
      <p:sp>
        <p:nvSpPr>
          <p:cNvPr id="4" name="TextBox 4"/>
          <p:cNvSpPr txBox="1"/>
          <p:nvPr/>
        </p:nvSpPr>
        <p:spPr>
          <a:xfrm>
            <a:off x="212170" y="8022718"/>
            <a:ext cx="18075830" cy="531680"/>
          </a:xfrm>
          <a:prstGeom prst="rect">
            <a:avLst/>
          </a:prstGeom>
        </p:spPr>
        <p:txBody>
          <a:bodyPr lIns="0" tIns="0" rIns="0" bIns="0" rtlCol="0" anchor="t">
            <a:spAutoFit/>
          </a:bodyPr>
          <a:lstStyle/>
          <a:p>
            <a:pPr algn="l">
              <a:lnSpc>
                <a:spcPts val="2126"/>
              </a:lnSpc>
              <a:spcBef>
                <a:spcPct val="0"/>
              </a:spcBef>
            </a:pPr>
            <a:r>
              <a:rPr lang="en-US" sz="1635">
                <a:solidFill>
                  <a:srgbClr val="000000"/>
                </a:solidFill>
                <a:latin typeface="Open Sauce"/>
              </a:rPr>
              <a:t>Venne, U. (2023, March 21). 5 agile supply chain risk management strategies: from reactive to proactive. Everstream AI. https://www.everstream.ai/articles/5-agile-supply-chain-risk-management-strategies/#:~:text=Proactive%20risk%20management%20requires%20the</a:t>
            </a:r>
          </a:p>
        </p:txBody>
      </p:sp>
      <p:sp>
        <p:nvSpPr>
          <p:cNvPr id="5" name="TextBox 5"/>
          <p:cNvSpPr txBox="1"/>
          <p:nvPr/>
        </p:nvSpPr>
        <p:spPr>
          <a:xfrm>
            <a:off x="212170" y="5377611"/>
            <a:ext cx="16265575" cy="5316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Roy, S., Saranga, H., Hazra, J., &amp; Indian Institute of Management Bangalore. (2024). The Evolving Semiconductor Industry: Post-Covid Challenges for Automakers. </a:t>
            </a:r>
          </a:p>
          <a:p>
            <a:pPr algn="l">
              <a:lnSpc>
                <a:spcPts val="2126"/>
              </a:lnSpc>
              <a:spcBef>
                <a:spcPct val="0"/>
              </a:spcBef>
            </a:pPr>
            <a:endParaRPr lang="en-US" sz="1635">
              <a:solidFill>
                <a:srgbClr val="000000"/>
              </a:solidFill>
              <a:latin typeface="Open Sauce"/>
            </a:endParaRPr>
          </a:p>
        </p:txBody>
      </p:sp>
      <p:sp>
        <p:nvSpPr>
          <p:cNvPr id="6" name="TextBox 6"/>
          <p:cNvSpPr txBox="1"/>
          <p:nvPr/>
        </p:nvSpPr>
        <p:spPr>
          <a:xfrm>
            <a:off x="212170" y="3703107"/>
            <a:ext cx="18066305"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Olenick, C. J. (2018). Understanding and working within the gender binary: An internship with Fundación Triángulo (Independent Study Project Collection, No. 2613). SIT Graduate Institute. https://digitalcollections.sit.edu/cgi/viewcontent.cgi?article=4616&amp;context=isp_collection </a:t>
            </a:r>
          </a:p>
          <a:p>
            <a:pPr algn="l">
              <a:lnSpc>
                <a:spcPts val="2126"/>
              </a:lnSpc>
              <a:spcBef>
                <a:spcPct val="0"/>
              </a:spcBef>
            </a:pPr>
            <a:endParaRPr lang="en-US" sz="1635">
              <a:solidFill>
                <a:srgbClr val="000000"/>
              </a:solidFill>
              <a:latin typeface="Open Sauce"/>
            </a:endParaRPr>
          </a:p>
        </p:txBody>
      </p:sp>
      <p:sp>
        <p:nvSpPr>
          <p:cNvPr id="7" name="TextBox 7"/>
          <p:cNvSpPr txBox="1"/>
          <p:nvPr/>
        </p:nvSpPr>
        <p:spPr>
          <a:xfrm>
            <a:off x="212170" y="7052116"/>
            <a:ext cx="18075830"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Sjs. (2024, February 16). The role of AI in Developing Resilient Supply Chains | GJIA. Georgetown Journal of International Affairs. https://gjia.georgetown.edu/2024/02/05/the-role-of-ai-in-developing-resilient-supply-chains/#:~:text=In%20addition%20to%20real%2Dtime,shipping%20delays%2C%20among%20other%20issues</a:t>
            </a:r>
          </a:p>
          <a:p>
            <a:pPr algn="l">
              <a:lnSpc>
                <a:spcPts val="2126"/>
              </a:lnSpc>
              <a:spcBef>
                <a:spcPct val="0"/>
              </a:spcBef>
            </a:pPr>
            <a:endParaRPr lang="en-US" sz="1635">
              <a:solidFill>
                <a:srgbClr val="000000"/>
              </a:solidFill>
              <a:latin typeface="Open Sauce"/>
            </a:endParaRPr>
          </a:p>
        </p:txBody>
      </p:sp>
      <p:sp>
        <p:nvSpPr>
          <p:cNvPr id="8" name="TextBox 8"/>
          <p:cNvSpPr txBox="1"/>
          <p:nvPr/>
        </p:nvSpPr>
        <p:spPr>
          <a:xfrm>
            <a:off x="212170" y="2028602"/>
            <a:ext cx="15901541" cy="5316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Lewis, J. A. (2022). Strengthening a transnational semiconductor industry. https://www.csis.org/analysis/strengthening-transnational-semiconductor-industry </a:t>
            </a:r>
          </a:p>
          <a:p>
            <a:pPr algn="l">
              <a:lnSpc>
                <a:spcPts val="2126"/>
              </a:lnSpc>
              <a:spcBef>
                <a:spcPct val="0"/>
              </a:spcBef>
            </a:pPr>
            <a:endParaRPr lang="en-US" sz="1635">
              <a:solidFill>
                <a:srgbClr val="000000"/>
              </a:solidFill>
              <a:latin typeface="Open Sauce"/>
            </a:endParaRPr>
          </a:p>
        </p:txBody>
      </p:sp>
      <p:sp>
        <p:nvSpPr>
          <p:cNvPr id="9" name="TextBox 9"/>
          <p:cNvSpPr txBox="1"/>
          <p:nvPr/>
        </p:nvSpPr>
        <p:spPr>
          <a:xfrm>
            <a:off x="212170" y="8726620"/>
            <a:ext cx="17780198" cy="5316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Xu, L. D., He, W., &amp; Li, S. (2014). Internet of Things in industries: A survey. IEEE Transactions on Industrial Informatics, 10(4), 2233-2243. https://doi.org/10.1109/TII.2014.2300753</a:t>
            </a:r>
          </a:p>
          <a:p>
            <a:pPr algn="l">
              <a:lnSpc>
                <a:spcPts val="2126"/>
              </a:lnSpc>
              <a:spcBef>
                <a:spcPct val="0"/>
              </a:spcBef>
            </a:pPr>
            <a:endParaRPr lang="en-US" sz="1635">
              <a:solidFill>
                <a:srgbClr val="000000"/>
              </a:solidFill>
              <a:latin typeface="Open Sauce"/>
            </a:endParaRPr>
          </a:p>
        </p:txBody>
      </p:sp>
      <p:sp>
        <p:nvSpPr>
          <p:cNvPr id="10" name="TextBox 10"/>
          <p:cNvSpPr txBox="1"/>
          <p:nvPr/>
        </p:nvSpPr>
        <p:spPr>
          <a:xfrm>
            <a:off x="212170" y="6081513"/>
            <a:ext cx="18109167" cy="7983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Shah, P. (2024b, March 4). Cyber security in automotive supply chain: challenges and solutions. https://www.linkedin.com/pulse/cyber-security-automotive-supply-chain-challenges-solutions-shah-auxbf/</a:t>
            </a:r>
          </a:p>
          <a:p>
            <a:pPr algn="l">
              <a:lnSpc>
                <a:spcPts val="2126"/>
              </a:lnSpc>
              <a:spcBef>
                <a:spcPct val="0"/>
              </a:spcBef>
            </a:pPr>
            <a:endParaRPr lang="en-US" sz="1635">
              <a:solidFill>
                <a:srgbClr val="000000"/>
              </a:solidFill>
              <a:latin typeface="Open Sauce"/>
            </a:endParaRPr>
          </a:p>
        </p:txBody>
      </p:sp>
      <p:sp>
        <p:nvSpPr>
          <p:cNvPr id="11" name="TextBox 11"/>
          <p:cNvSpPr txBox="1"/>
          <p:nvPr/>
        </p:nvSpPr>
        <p:spPr>
          <a:xfrm>
            <a:off x="212170" y="4673709"/>
            <a:ext cx="14585752" cy="531680"/>
          </a:xfrm>
          <a:prstGeom prst="rect">
            <a:avLst/>
          </a:prstGeom>
        </p:spPr>
        <p:txBody>
          <a:bodyPr lIns="0" tIns="0" rIns="0" bIns="0" rtlCol="0" anchor="t">
            <a:spAutoFit/>
          </a:bodyPr>
          <a:lstStyle/>
          <a:p>
            <a:pPr algn="l">
              <a:lnSpc>
                <a:spcPts val="2126"/>
              </a:lnSpc>
            </a:pPr>
            <a:r>
              <a:rPr lang="en-US" sz="1635">
                <a:solidFill>
                  <a:srgbClr val="000000"/>
                </a:solidFill>
                <a:latin typeface="Open Sauce"/>
              </a:rPr>
              <a:t>Reuters. (2020). Germany agrees $2.3 billion aid for auto industry to navigate technology shifthttps://www.reuters.com/article/idUSKBN27I1C0/</a:t>
            </a:r>
          </a:p>
          <a:p>
            <a:pPr algn="l">
              <a:lnSpc>
                <a:spcPts val="2126"/>
              </a:lnSpc>
              <a:spcBef>
                <a:spcPct val="0"/>
              </a:spcBef>
            </a:pPr>
            <a:endParaRPr lang="en-US" sz="1635">
              <a:solidFill>
                <a:srgbClr val="000000"/>
              </a:solidFill>
              <a:latin typeface="Open Sau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548F"/>
        </a:solidFill>
        <a:effectLst/>
      </p:bgPr>
    </p:bg>
    <p:spTree>
      <p:nvGrpSpPr>
        <p:cNvPr id="1" name=""/>
        <p:cNvGrpSpPr/>
        <p:nvPr/>
      </p:nvGrpSpPr>
      <p:grpSpPr>
        <a:xfrm>
          <a:off x="0" y="0"/>
          <a:ext cx="0" cy="0"/>
          <a:chOff x="0" y="0"/>
          <a:chExt cx="0" cy="0"/>
        </a:xfrm>
      </p:grpSpPr>
      <p:grpSp>
        <p:nvGrpSpPr>
          <p:cNvPr id="2" name="Group 2"/>
          <p:cNvGrpSpPr/>
          <p:nvPr/>
        </p:nvGrpSpPr>
        <p:grpSpPr>
          <a:xfrm>
            <a:off x="106279" y="2648251"/>
            <a:ext cx="3467833" cy="3467833"/>
            <a:chOff x="0" y="0"/>
            <a:chExt cx="12700000" cy="12700000"/>
          </a:xfrm>
        </p:grpSpPr>
        <p:sp>
          <p:nvSpPr>
            <p:cNvPr id="3" name="Freeform 3"/>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2"/>
              <a:stretch>
                <a:fillRect t="-10584" b="-34206"/>
              </a:stretch>
            </a:blipFill>
          </p:spPr>
        </p:sp>
      </p:grpSp>
      <p:grpSp>
        <p:nvGrpSpPr>
          <p:cNvPr id="4" name="Group 4"/>
          <p:cNvGrpSpPr/>
          <p:nvPr/>
        </p:nvGrpSpPr>
        <p:grpSpPr>
          <a:xfrm>
            <a:off x="3690482" y="2471564"/>
            <a:ext cx="3644521" cy="3644521"/>
            <a:chOff x="0" y="0"/>
            <a:chExt cx="12700000" cy="12700000"/>
          </a:xfrm>
        </p:grpSpPr>
        <p:sp>
          <p:nvSpPr>
            <p:cNvPr id="5" name="Freeform 5"/>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t="-19770" b="-19770"/>
              </a:stretch>
            </a:blipFill>
          </p:spPr>
        </p:sp>
      </p:grpSp>
      <p:grpSp>
        <p:nvGrpSpPr>
          <p:cNvPr id="6" name="Group 6"/>
          <p:cNvGrpSpPr/>
          <p:nvPr/>
        </p:nvGrpSpPr>
        <p:grpSpPr>
          <a:xfrm>
            <a:off x="11044129" y="2648251"/>
            <a:ext cx="3467833" cy="3467833"/>
            <a:chOff x="0" y="0"/>
            <a:chExt cx="12700000" cy="12700000"/>
          </a:xfrm>
        </p:grpSpPr>
        <p:sp>
          <p:nvSpPr>
            <p:cNvPr id="7" name="Freeform 7"/>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4"/>
              <a:stretch>
                <a:fillRect l="-19578" r="-19578"/>
              </a:stretch>
            </a:blipFill>
          </p:spPr>
        </p:sp>
      </p:grpSp>
      <p:grpSp>
        <p:nvGrpSpPr>
          <p:cNvPr id="8" name="Group 8"/>
          <p:cNvGrpSpPr/>
          <p:nvPr/>
        </p:nvGrpSpPr>
        <p:grpSpPr>
          <a:xfrm>
            <a:off x="7399608" y="2648251"/>
            <a:ext cx="3467833" cy="3467833"/>
            <a:chOff x="0" y="0"/>
            <a:chExt cx="12700000" cy="12700000"/>
          </a:xfrm>
        </p:grpSpPr>
        <p:sp>
          <p:nvSpPr>
            <p:cNvPr id="9" name="Freeform 9"/>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5"/>
              <a:stretch>
                <a:fillRect t="-4212" b="-4212"/>
              </a:stretch>
            </a:blipFill>
          </p:spPr>
        </p:sp>
      </p:grpSp>
      <p:grpSp>
        <p:nvGrpSpPr>
          <p:cNvPr id="10" name="Group 10"/>
          <p:cNvGrpSpPr/>
          <p:nvPr/>
        </p:nvGrpSpPr>
        <p:grpSpPr>
          <a:xfrm>
            <a:off x="14688650" y="2648251"/>
            <a:ext cx="3467833" cy="3467833"/>
            <a:chOff x="0" y="0"/>
            <a:chExt cx="12700000" cy="12700000"/>
          </a:xfrm>
        </p:grpSpPr>
        <p:sp>
          <p:nvSpPr>
            <p:cNvPr id="11" name="Freeform 11"/>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6"/>
              <a:stretch>
                <a:fillRect l="-4716" t="-35184" r="-4582" b="-21825"/>
              </a:stretch>
            </a:blipFill>
          </p:spPr>
        </p:sp>
      </p:grpSp>
      <p:sp>
        <p:nvSpPr>
          <p:cNvPr id="12" name="Freeform 12"/>
          <p:cNvSpPr/>
          <p:nvPr/>
        </p:nvSpPr>
        <p:spPr>
          <a:xfrm>
            <a:off x="8388860" y="8130596"/>
            <a:ext cx="1527447" cy="1527447"/>
          </a:xfrm>
          <a:custGeom>
            <a:avLst/>
            <a:gdLst/>
            <a:ahLst/>
            <a:cxnLst/>
            <a:rect l="l" t="t" r="r" b="b"/>
            <a:pathLst>
              <a:path w="1527447" h="1527447">
                <a:moveTo>
                  <a:pt x="0" y="0"/>
                </a:moveTo>
                <a:lnTo>
                  <a:pt x="1527447" y="0"/>
                </a:lnTo>
                <a:lnTo>
                  <a:pt x="1527447" y="1527447"/>
                </a:lnTo>
                <a:lnTo>
                  <a:pt x="0" y="1527447"/>
                </a:lnTo>
                <a:lnTo>
                  <a:pt x="0" y="0"/>
                </a:lnTo>
                <a:close/>
              </a:path>
            </a:pathLst>
          </a:custGeom>
          <a:blipFill>
            <a:blip r:embed="rId7"/>
            <a:stretch>
              <a:fillRect/>
            </a:stretch>
          </a:blipFill>
        </p:spPr>
      </p:sp>
      <p:sp>
        <p:nvSpPr>
          <p:cNvPr id="13" name="Freeform 13"/>
          <p:cNvSpPr/>
          <p:nvPr/>
        </p:nvSpPr>
        <p:spPr>
          <a:xfrm>
            <a:off x="15677893" y="8126322"/>
            <a:ext cx="1527447" cy="1527447"/>
          </a:xfrm>
          <a:custGeom>
            <a:avLst/>
            <a:gdLst/>
            <a:ahLst/>
            <a:cxnLst/>
            <a:rect l="l" t="t" r="r" b="b"/>
            <a:pathLst>
              <a:path w="1527447" h="1527447">
                <a:moveTo>
                  <a:pt x="0" y="0"/>
                </a:moveTo>
                <a:lnTo>
                  <a:pt x="1527447" y="0"/>
                </a:lnTo>
                <a:lnTo>
                  <a:pt x="1527447" y="1527447"/>
                </a:lnTo>
                <a:lnTo>
                  <a:pt x="0" y="1527447"/>
                </a:lnTo>
                <a:lnTo>
                  <a:pt x="0" y="0"/>
                </a:lnTo>
                <a:close/>
              </a:path>
            </a:pathLst>
          </a:custGeom>
          <a:blipFill>
            <a:blip r:embed="rId8"/>
            <a:stretch>
              <a:fillRect/>
            </a:stretch>
          </a:blipFill>
        </p:spPr>
      </p:sp>
      <p:sp>
        <p:nvSpPr>
          <p:cNvPr id="14" name="Freeform 14"/>
          <p:cNvSpPr/>
          <p:nvPr/>
        </p:nvSpPr>
        <p:spPr>
          <a:xfrm>
            <a:off x="1167695" y="8134870"/>
            <a:ext cx="1676758" cy="1676758"/>
          </a:xfrm>
          <a:custGeom>
            <a:avLst/>
            <a:gdLst/>
            <a:ahLst/>
            <a:cxnLst/>
            <a:rect l="l" t="t" r="r" b="b"/>
            <a:pathLst>
              <a:path w="1676758" h="1676758">
                <a:moveTo>
                  <a:pt x="0" y="0"/>
                </a:moveTo>
                <a:lnTo>
                  <a:pt x="1676758" y="0"/>
                </a:lnTo>
                <a:lnTo>
                  <a:pt x="1676758" y="1676758"/>
                </a:lnTo>
                <a:lnTo>
                  <a:pt x="0" y="1676758"/>
                </a:lnTo>
                <a:lnTo>
                  <a:pt x="0" y="0"/>
                </a:lnTo>
                <a:close/>
              </a:path>
            </a:pathLst>
          </a:custGeom>
          <a:blipFill>
            <a:blip r:embed="rId9"/>
            <a:stretch>
              <a:fillRect/>
            </a:stretch>
          </a:blipFill>
        </p:spPr>
      </p:sp>
      <p:sp>
        <p:nvSpPr>
          <p:cNvPr id="15" name="Freeform 15"/>
          <p:cNvSpPr/>
          <p:nvPr/>
        </p:nvSpPr>
        <p:spPr>
          <a:xfrm>
            <a:off x="4732368" y="8126322"/>
            <a:ext cx="1598848" cy="1598848"/>
          </a:xfrm>
          <a:custGeom>
            <a:avLst/>
            <a:gdLst/>
            <a:ahLst/>
            <a:cxnLst/>
            <a:rect l="l" t="t" r="r" b="b"/>
            <a:pathLst>
              <a:path w="1598848" h="1598848">
                <a:moveTo>
                  <a:pt x="0" y="0"/>
                </a:moveTo>
                <a:lnTo>
                  <a:pt x="1598848" y="0"/>
                </a:lnTo>
                <a:lnTo>
                  <a:pt x="1598848" y="1598848"/>
                </a:lnTo>
                <a:lnTo>
                  <a:pt x="0" y="1598848"/>
                </a:lnTo>
                <a:lnTo>
                  <a:pt x="0" y="0"/>
                </a:lnTo>
                <a:close/>
              </a:path>
            </a:pathLst>
          </a:custGeom>
          <a:blipFill>
            <a:blip r:embed="rId10"/>
            <a:stretch>
              <a:fillRect/>
            </a:stretch>
          </a:blipFill>
        </p:spPr>
      </p:sp>
      <p:sp>
        <p:nvSpPr>
          <p:cNvPr id="16" name="Freeform 16"/>
          <p:cNvSpPr/>
          <p:nvPr/>
        </p:nvSpPr>
        <p:spPr>
          <a:xfrm>
            <a:off x="12075393" y="8096037"/>
            <a:ext cx="1557731" cy="1557731"/>
          </a:xfrm>
          <a:custGeom>
            <a:avLst/>
            <a:gdLst/>
            <a:ahLst/>
            <a:cxnLst/>
            <a:rect l="l" t="t" r="r" b="b"/>
            <a:pathLst>
              <a:path w="1557731" h="1557731">
                <a:moveTo>
                  <a:pt x="0" y="0"/>
                </a:moveTo>
                <a:lnTo>
                  <a:pt x="1557732" y="0"/>
                </a:lnTo>
                <a:lnTo>
                  <a:pt x="1557732" y="1557732"/>
                </a:lnTo>
                <a:lnTo>
                  <a:pt x="0" y="1557732"/>
                </a:lnTo>
                <a:lnTo>
                  <a:pt x="0" y="0"/>
                </a:lnTo>
                <a:close/>
              </a:path>
            </a:pathLst>
          </a:custGeom>
          <a:blipFill>
            <a:blip r:embed="rId11"/>
            <a:stretch>
              <a:fillRect/>
            </a:stretch>
          </a:blipFill>
        </p:spPr>
      </p:sp>
      <p:sp>
        <p:nvSpPr>
          <p:cNvPr id="17" name="TextBox 17"/>
          <p:cNvSpPr txBox="1"/>
          <p:nvPr/>
        </p:nvSpPr>
        <p:spPr>
          <a:xfrm>
            <a:off x="2970103" y="543687"/>
            <a:ext cx="11558522" cy="991370"/>
          </a:xfrm>
          <a:prstGeom prst="rect">
            <a:avLst/>
          </a:prstGeom>
        </p:spPr>
        <p:txBody>
          <a:bodyPr lIns="0" tIns="0" rIns="0" bIns="0" rtlCol="0" anchor="t">
            <a:spAutoFit/>
          </a:bodyPr>
          <a:lstStyle/>
          <a:p>
            <a:pPr algn="ctr">
              <a:lnSpc>
                <a:spcPts val="7134"/>
              </a:lnSpc>
            </a:pPr>
            <a:r>
              <a:rPr lang="en-US" sz="8200">
                <a:solidFill>
                  <a:srgbClr val="FFFFFF"/>
                </a:solidFill>
                <a:latin typeface="Open Sauce"/>
              </a:rPr>
              <a:t>OUR TEAM</a:t>
            </a:r>
          </a:p>
        </p:txBody>
      </p:sp>
      <p:sp>
        <p:nvSpPr>
          <p:cNvPr id="18" name="TextBox 18"/>
          <p:cNvSpPr txBox="1"/>
          <p:nvPr/>
        </p:nvSpPr>
        <p:spPr>
          <a:xfrm>
            <a:off x="7399608" y="6711397"/>
            <a:ext cx="3318436" cy="1057275"/>
          </a:xfrm>
          <a:prstGeom prst="rect">
            <a:avLst/>
          </a:prstGeom>
        </p:spPr>
        <p:txBody>
          <a:bodyPr lIns="0" tIns="0" rIns="0" bIns="0" rtlCol="0" anchor="t">
            <a:spAutoFit/>
          </a:bodyPr>
          <a:lstStyle/>
          <a:p>
            <a:pPr algn="ctr">
              <a:lnSpc>
                <a:spcPts val="4200"/>
              </a:lnSpc>
            </a:pPr>
            <a:r>
              <a:rPr lang="en-US" sz="3000" spc="390">
                <a:solidFill>
                  <a:srgbClr val="FFFFFF"/>
                </a:solidFill>
                <a:latin typeface="Open Sauce"/>
              </a:rPr>
              <a:t>M. CAMILA AGUIRRE</a:t>
            </a:r>
          </a:p>
        </p:txBody>
      </p:sp>
      <p:sp>
        <p:nvSpPr>
          <p:cNvPr id="19" name="TextBox 19"/>
          <p:cNvSpPr txBox="1"/>
          <p:nvPr/>
        </p:nvSpPr>
        <p:spPr>
          <a:xfrm>
            <a:off x="10636290" y="6711397"/>
            <a:ext cx="4283512" cy="1057275"/>
          </a:xfrm>
          <a:prstGeom prst="rect">
            <a:avLst/>
          </a:prstGeom>
        </p:spPr>
        <p:txBody>
          <a:bodyPr lIns="0" tIns="0" rIns="0" bIns="0" rtlCol="0" anchor="t">
            <a:spAutoFit/>
          </a:bodyPr>
          <a:lstStyle/>
          <a:p>
            <a:pPr algn="ctr">
              <a:lnSpc>
                <a:spcPts val="4200"/>
              </a:lnSpc>
            </a:pPr>
            <a:r>
              <a:rPr lang="en-US" sz="3000" spc="390">
                <a:solidFill>
                  <a:srgbClr val="FFFFFF"/>
                </a:solidFill>
                <a:latin typeface="Open Sauce"/>
              </a:rPr>
              <a:t>ILORA BANDYOPADHYAY</a:t>
            </a:r>
          </a:p>
        </p:txBody>
      </p:sp>
      <p:sp>
        <p:nvSpPr>
          <p:cNvPr id="20" name="TextBox 20"/>
          <p:cNvSpPr txBox="1"/>
          <p:nvPr/>
        </p:nvSpPr>
        <p:spPr>
          <a:xfrm>
            <a:off x="413922" y="6711397"/>
            <a:ext cx="3101843" cy="1057275"/>
          </a:xfrm>
          <a:prstGeom prst="rect">
            <a:avLst/>
          </a:prstGeom>
        </p:spPr>
        <p:txBody>
          <a:bodyPr lIns="0" tIns="0" rIns="0" bIns="0" rtlCol="0" anchor="t">
            <a:spAutoFit/>
          </a:bodyPr>
          <a:lstStyle/>
          <a:p>
            <a:pPr algn="ctr">
              <a:lnSpc>
                <a:spcPts val="4200"/>
              </a:lnSpc>
            </a:pPr>
            <a:r>
              <a:rPr lang="en-US" sz="3000" spc="390">
                <a:solidFill>
                  <a:srgbClr val="FFFFFF"/>
                </a:solidFill>
                <a:latin typeface="Open Sauce"/>
              </a:rPr>
              <a:t>MARIA TOBAR</a:t>
            </a:r>
          </a:p>
        </p:txBody>
      </p:sp>
      <p:sp>
        <p:nvSpPr>
          <p:cNvPr id="21" name="TextBox 21"/>
          <p:cNvSpPr txBox="1"/>
          <p:nvPr/>
        </p:nvSpPr>
        <p:spPr>
          <a:xfrm>
            <a:off x="3820565" y="6711397"/>
            <a:ext cx="3345454" cy="1057275"/>
          </a:xfrm>
          <a:prstGeom prst="rect">
            <a:avLst/>
          </a:prstGeom>
        </p:spPr>
        <p:txBody>
          <a:bodyPr lIns="0" tIns="0" rIns="0" bIns="0" rtlCol="0" anchor="t">
            <a:spAutoFit/>
          </a:bodyPr>
          <a:lstStyle/>
          <a:p>
            <a:pPr algn="ctr">
              <a:lnSpc>
                <a:spcPts val="4200"/>
              </a:lnSpc>
            </a:pPr>
            <a:r>
              <a:rPr lang="en-US" sz="3000" spc="390">
                <a:solidFill>
                  <a:srgbClr val="FFFFFF"/>
                </a:solidFill>
                <a:latin typeface="Open Sauce"/>
              </a:rPr>
              <a:t>SEBASTIAN ROZAS</a:t>
            </a:r>
          </a:p>
        </p:txBody>
      </p:sp>
      <p:sp>
        <p:nvSpPr>
          <p:cNvPr id="22" name="TextBox 22"/>
          <p:cNvSpPr txBox="1"/>
          <p:nvPr/>
        </p:nvSpPr>
        <p:spPr>
          <a:xfrm>
            <a:off x="14768890" y="6711397"/>
            <a:ext cx="3345454" cy="1057275"/>
          </a:xfrm>
          <a:prstGeom prst="rect">
            <a:avLst/>
          </a:prstGeom>
        </p:spPr>
        <p:txBody>
          <a:bodyPr lIns="0" tIns="0" rIns="0" bIns="0" rtlCol="0" anchor="t">
            <a:spAutoFit/>
          </a:bodyPr>
          <a:lstStyle/>
          <a:p>
            <a:pPr algn="ctr">
              <a:lnSpc>
                <a:spcPts val="4200"/>
              </a:lnSpc>
            </a:pPr>
            <a:r>
              <a:rPr lang="en-US" sz="3000" spc="390">
                <a:solidFill>
                  <a:srgbClr val="FFFFFF"/>
                </a:solidFill>
                <a:latin typeface="Open Sauce"/>
              </a:rPr>
              <a:t>TIMOTHY F. LIKAKU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61610" y="-163327"/>
            <a:ext cx="7514569" cy="10596688"/>
            <a:chOff x="0" y="0"/>
            <a:chExt cx="10019425" cy="14128917"/>
          </a:xfrm>
        </p:grpSpPr>
        <p:pic>
          <p:nvPicPr>
            <p:cNvPr id="3" name="Picture 3"/>
            <p:cNvPicPr>
              <a:picLocks noChangeAspect="1"/>
            </p:cNvPicPr>
            <p:nvPr/>
          </p:nvPicPr>
          <p:blipFill>
            <a:blip r:embed="rId3"/>
            <a:srcRect l="16666" t="-20507" r="16666" b="-20507"/>
            <a:stretch>
              <a:fillRect/>
            </a:stretch>
          </p:blipFill>
          <p:spPr>
            <a:xfrm>
              <a:off x="0" y="0"/>
              <a:ext cx="10019425" cy="14128917"/>
            </a:xfrm>
            <a:prstGeom prst="rect">
              <a:avLst/>
            </a:prstGeom>
          </p:spPr>
        </p:pic>
      </p:grpSp>
      <p:sp>
        <p:nvSpPr>
          <p:cNvPr id="4" name="AutoShape 4"/>
          <p:cNvSpPr/>
          <p:nvPr/>
        </p:nvSpPr>
        <p:spPr>
          <a:xfrm>
            <a:off x="9512477" y="8919690"/>
            <a:ext cx="1468408" cy="1367310"/>
          </a:xfrm>
          <a:prstGeom prst="rect">
            <a:avLst/>
          </a:prstGeom>
          <a:solidFill>
            <a:srgbClr val="1A548F"/>
          </a:solidFill>
        </p:spPr>
      </p:sp>
      <p:grpSp>
        <p:nvGrpSpPr>
          <p:cNvPr id="5" name="Group 5"/>
          <p:cNvGrpSpPr/>
          <p:nvPr/>
        </p:nvGrpSpPr>
        <p:grpSpPr>
          <a:xfrm>
            <a:off x="9759315" y="9508184"/>
            <a:ext cx="974732" cy="190323"/>
            <a:chOff x="0" y="0"/>
            <a:chExt cx="2198440" cy="429260"/>
          </a:xfrm>
        </p:grpSpPr>
        <p:sp>
          <p:nvSpPr>
            <p:cNvPr id="6" name="Freeform 6"/>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id="7" name="Freeform 7"/>
          <p:cNvSpPr/>
          <p:nvPr/>
        </p:nvSpPr>
        <p:spPr>
          <a:xfrm>
            <a:off x="1238220" y="5024809"/>
            <a:ext cx="1441914" cy="1434049"/>
          </a:xfrm>
          <a:custGeom>
            <a:avLst/>
            <a:gdLst/>
            <a:ahLst/>
            <a:cxnLst/>
            <a:rect l="l" t="t" r="r" b="b"/>
            <a:pathLst>
              <a:path w="1441914" h="1434049">
                <a:moveTo>
                  <a:pt x="0" y="0"/>
                </a:moveTo>
                <a:lnTo>
                  <a:pt x="1441914" y="0"/>
                </a:lnTo>
                <a:lnTo>
                  <a:pt x="1441914" y="1434049"/>
                </a:lnTo>
                <a:lnTo>
                  <a:pt x="0" y="1434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381276" y="4936033"/>
            <a:ext cx="1611600" cy="1611600"/>
          </a:xfrm>
          <a:custGeom>
            <a:avLst/>
            <a:gdLst/>
            <a:ahLst/>
            <a:cxnLst/>
            <a:rect l="l" t="t" r="r" b="b"/>
            <a:pathLst>
              <a:path w="1611600" h="1611600">
                <a:moveTo>
                  <a:pt x="0" y="0"/>
                </a:moveTo>
                <a:lnTo>
                  <a:pt x="1611599" y="0"/>
                </a:lnTo>
                <a:lnTo>
                  <a:pt x="1611599" y="1611600"/>
                </a:lnTo>
                <a:lnTo>
                  <a:pt x="0" y="1611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763978" y="4816350"/>
            <a:ext cx="1638946" cy="1850966"/>
          </a:xfrm>
          <a:custGeom>
            <a:avLst/>
            <a:gdLst/>
            <a:ahLst/>
            <a:cxnLst/>
            <a:rect l="l" t="t" r="r" b="b"/>
            <a:pathLst>
              <a:path w="1638946" h="1850966">
                <a:moveTo>
                  <a:pt x="0" y="0"/>
                </a:moveTo>
                <a:lnTo>
                  <a:pt x="1638946" y="0"/>
                </a:lnTo>
                <a:lnTo>
                  <a:pt x="1638946" y="1850966"/>
                </a:lnTo>
                <a:lnTo>
                  <a:pt x="0" y="1850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0" name="Group 10"/>
          <p:cNvGrpSpPr/>
          <p:nvPr/>
        </p:nvGrpSpPr>
        <p:grpSpPr>
          <a:xfrm>
            <a:off x="560660" y="492703"/>
            <a:ext cx="8804702" cy="2034335"/>
            <a:chOff x="0" y="0"/>
            <a:chExt cx="11739603" cy="2712447"/>
          </a:xfrm>
        </p:grpSpPr>
        <p:sp>
          <p:nvSpPr>
            <p:cNvPr id="11" name="TextBox 11"/>
            <p:cNvSpPr txBox="1"/>
            <p:nvPr/>
          </p:nvSpPr>
          <p:spPr>
            <a:xfrm>
              <a:off x="0" y="-76200"/>
              <a:ext cx="11739603" cy="1576493"/>
            </a:xfrm>
            <a:prstGeom prst="rect">
              <a:avLst/>
            </a:prstGeom>
          </p:spPr>
          <p:txBody>
            <a:bodyPr lIns="0" tIns="0" rIns="0" bIns="0" rtlCol="0" anchor="t">
              <a:spAutoFit/>
            </a:bodyPr>
            <a:lstStyle/>
            <a:p>
              <a:pPr algn="l">
                <a:lnSpc>
                  <a:spcPts val="9620"/>
                </a:lnSpc>
              </a:pPr>
              <a:r>
                <a:rPr lang="en-US" sz="7400">
                  <a:solidFill>
                    <a:srgbClr val="000000"/>
                  </a:solidFill>
                  <a:latin typeface="Open Sauce"/>
                </a:rPr>
                <a:t>Introduction</a:t>
              </a:r>
            </a:p>
          </p:txBody>
        </p:sp>
        <p:sp>
          <p:nvSpPr>
            <p:cNvPr id="12" name="TextBox 12"/>
            <p:cNvSpPr txBox="1"/>
            <p:nvPr/>
          </p:nvSpPr>
          <p:spPr>
            <a:xfrm>
              <a:off x="0" y="2064747"/>
              <a:ext cx="11739603" cy="647700"/>
            </a:xfrm>
            <a:prstGeom prst="rect">
              <a:avLst/>
            </a:prstGeom>
          </p:spPr>
          <p:txBody>
            <a:bodyPr lIns="0" tIns="0" rIns="0" bIns="0" rtlCol="0" anchor="t">
              <a:spAutoFit/>
            </a:bodyPr>
            <a:lstStyle/>
            <a:p>
              <a:pPr algn="l">
                <a:lnSpc>
                  <a:spcPts val="3900"/>
                </a:lnSpc>
              </a:pPr>
              <a:endParaRPr/>
            </a:p>
          </p:txBody>
        </p:sp>
      </p:grpSp>
      <p:sp>
        <p:nvSpPr>
          <p:cNvPr id="13" name="TextBox 13"/>
          <p:cNvSpPr txBox="1"/>
          <p:nvPr/>
        </p:nvSpPr>
        <p:spPr>
          <a:xfrm>
            <a:off x="478234" y="7798370"/>
            <a:ext cx="10210434" cy="1459930"/>
          </a:xfrm>
          <a:prstGeom prst="rect">
            <a:avLst/>
          </a:prstGeom>
        </p:spPr>
        <p:txBody>
          <a:bodyPr lIns="0" tIns="0" rIns="0" bIns="0" rtlCol="0" anchor="t">
            <a:spAutoFit/>
          </a:bodyPr>
          <a:lstStyle/>
          <a:p>
            <a:pPr algn="l">
              <a:lnSpc>
                <a:spcPts val="3918"/>
              </a:lnSpc>
            </a:pPr>
            <a:r>
              <a:rPr lang="en-US" sz="2612">
                <a:solidFill>
                  <a:srgbClr val="000000"/>
                </a:solidFill>
                <a:latin typeface="Open Sauce Light"/>
              </a:rPr>
              <a:t>The crisis shed a light on the importance of supply chain transformation and the necessity of digitalization and collaboration between moving parts.</a:t>
            </a:r>
          </a:p>
        </p:txBody>
      </p:sp>
      <p:sp>
        <p:nvSpPr>
          <p:cNvPr id="14" name="TextBox 14"/>
          <p:cNvSpPr txBox="1"/>
          <p:nvPr/>
        </p:nvSpPr>
        <p:spPr>
          <a:xfrm>
            <a:off x="677267" y="6649605"/>
            <a:ext cx="2563820" cy="383186"/>
          </a:xfrm>
          <a:prstGeom prst="rect">
            <a:avLst/>
          </a:prstGeom>
        </p:spPr>
        <p:txBody>
          <a:bodyPr lIns="0" tIns="0" rIns="0" bIns="0" rtlCol="0" anchor="t">
            <a:spAutoFit/>
          </a:bodyPr>
          <a:lstStyle/>
          <a:p>
            <a:pPr algn="ctr">
              <a:lnSpc>
                <a:spcPts val="3172"/>
              </a:lnSpc>
            </a:pPr>
            <a:r>
              <a:rPr lang="en-US" sz="2266">
                <a:solidFill>
                  <a:srgbClr val="000000"/>
                </a:solidFill>
                <a:latin typeface="Canva Sans Bold"/>
              </a:rPr>
              <a:t>Production delays</a:t>
            </a:r>
          </a:p>
        </p:txBody>
      </p:sp>
      <p:sp>
        <p:nvSpPr>
          <p:cNvPr id="15" name="TextBox 15"/>
          <p:cNvSpPr txBox="1"/>
          <p:nvPr/>
        </p:nvSpPr>
        <p:spPr>
          <a:xfrm>
            <a:off x="8189316" y="6623833"/>
            <a:ext cx="1995519" cy="408957"/>
          </a:xfrm>
          <a:prstGeom prst="rect">
            <a:avLst/>
          </a:prstGeom>
        </p:spPr>
        <p:txBody>
          <a:bodyPr lIns="0" tIns="0" rIns="0" bIns="0" rtlCol="0" anchor="t">
            <a:spAutoFit/>
          </a:bodyPr>
          <a:lstStyle/>
          <a:p>
            <a:pPr algn="ctr">
              <a:lnSpc>
                <a:spcPts val="3409"/>
              </a:lnSpc>
            </a:pPr>
            <a:r>
              <a:rPr lang="en-US" sz="2435">
                <a:solidFill>
                  <a:srgbClr val="000000"/>
                </a:solidFill>
                <a:latin typeface="Canva Sans Bold"/>
              </a:rPr>
              <a:t>Rising prices</a:t>
            </a:r>
          </a:p>
        </p:txBody>
      </p:sp>
      <p:sp>
        <p:nvSpPr>
          <p:cNvPr id="16" name="TextBox 16"/>
          <p:cNvSpPr txBox="1"/>
          <p:nvPr/>
        </p:nvSpPr>
        <p:spPr>
          <a:xfrm>
            <a:off x="4585691" y="6623833"/>
            <a:ext cx="1995519" cy="408957"/>
          </a:xfrm>
          <a:prstGeom prst="rect">
            <a:avLst/>
          </a:prstGeom>
        </p:spPr>
        <p:txBody>
          <a:bodyPr lIns="0" tIns="0" rIns="0" bIns="0" rtlCol="0" anchor="t">
            <a:spAutoFit/>
          </a:bodyPr>
          <a:lstStyle/>
          <a:p>
            <a:pPr algn="ctr">
              <a:lnSpc>
                <a:spcPts val="3409"/>
              </a:lnSpc>
            </a:pPr>
            <a:r>
              <a:rPr lang="en-US" sz="2435">
                <a:solidFill>
                  <a:srgbClr val="000000"/>
                </a:solidFill>
                <a:latin typeface="Canva Sans Bold"/>
              </a:rPr>
              <a:t>Revenue loss</a:t>
            </a:r>
          </a:p>
        </p:txBody>
      </p:sp>
      <p:sp>
        <p:nvSpPr>
          <p:cNvPr id="17" name="TextBox 17"/>
          <p:cNvSpPr txBox="1"/>
          <p:nvPr/>
        </p:nvSpPr>
        <p:spPr>
          <a:xfrm>
            <a:off x="478234" y="2137600"/>
            <a:ext cx="10210434" cy="2444745"/>
          </a:xfrm>
          <a:prstGeom prst="rect">
            <a:avLst/>
          </a:prstGeom>
        </p:spPr>
        <p:txBody>
          <a:bodyPr lIns="0" tIns="0" rIns="0" bIns="0" rtlCol="0" anchor="t">
            <a:spAutoFit/>
          </a:bodyPr>
          <a:lstStyle/>
          <a:p>
            <a:pPr algn="l">
              <a:lnSpc>
                <a:spcPts val="3918"/>
              </a:lnSpc>
            </a:pPr>
            <a:r>
              <a:rPr lang="en-US" sz="2612">
                <a:solidFill>
                  <a:srgbClr val="000000"/>
                </a:solidFill>
                <a:latin typeface="Open Sauce Light"/>
              </a:rPr>
              <a:t>The semiconductor shortage crisis started in 2021, caused by the pandemic and its impact on global supply chains.  </a:t>
            </a:r>
          </a:p>
          <a:p>
            <a:pPr algn="l">
              <a:lnSpc>
                <a:spcPts val="3918"/>
              </a:lnSpc>
            </a:pPr>
            <a:r>
              <a:rPr lang="en-US" sz="2612">
                <a:solidFill>
                  <a:srgbClr val="000000"/>
                </a:solidFill>
                <a:latin typeface="Open Sauce Light"/>
              </a:rPr>
              <a:t>The automotive industry was directly affected by this since chips are a crucial element in vehicles.</a:t>
            </a:r>
          </a:p>
          <a:p>
            <a:pPr algn="l">
              <a:lnSpc>
                <a:spcPts val="3918"/>
              </a:lnSpc>
            </a:pPr>
            <a:endParaRPr lang="en-US" sz="2612">
              <a:solidFill>
                <a:srgbClr val="000000"/>
              </a:solidFill>
              <a:latin typeface="Open Sauc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83171" y="0"/>
            <a:ext cx="2204829" cy="1794865"/>
          </a:xfrm>
          <a:prstGeom prst="rect">
            <a:avLst/>
          </a:prstGeom>
          <a:solidFill>
            <a:srgbClr val="1A548F"/>
          </a:solidFill>
        </p:spPr>
      </p:sp>
      <p:grpSp>
        <p:nvGrpSpPr>
          <p:cNvPr id="3" name="Group 3"/>
          <p:cNvGrpSpPr/>
          <p:nvPr/>
        </p:nvGrpSpPr>
        <p:grpSpPr>
          <a:xfrm>
            <a:off x="16698220" y="802271"/>
            <a:ext cx="974732" cy="190323"/>
            <a:chOff x="0" y="0"/>
            <a:chExt cx="2198440" cy="429260"/>
          </a:xfrm>
        </p:grpSpPr>
        <p:sp>
          <p:nvSpPr>
            <p:cNvPr id="4" name="Freeform 4"/>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id="5" name="Freeform 5"/>
          <p:cNvSpPr/>
          <p:nvPr/>
        </p:nvSpPr>
        <p:spPr>
          <a:xfrm>
            <a:off x="1445376" y="3776581"/>
            <a:ext cx="2087394" cy="1756060"/>
          </a:xfrm>
          <a:custGeom>
            <a:avLst/>
            <a:gdLst/>
            <a:ahLst/>
            <a:cxnLst/>
            <a:rect l="l" t="t" r="r" b="b"/>
            <a:pathLst>
              <a:path w="2087394" h="1756060">
                <a:moveTo>
                  <a:pt x="0" y="0"/>
                </a:moveTo>
                <a:lnTo>
                  <a:pt x="2087394" y="0"/>
                </a:lnTo>
                <a:lnTo>
                  <a:pt x="2087394" y="1756059"/>
                </a:lnTo>
                <a:lnTo>
                  <a:pt x="0" y="1756059"/>
                </a:lnTo>
                <a:lnTo>
                  <a:pt x="0" y="0"/>
                </a:lnTo>
                <a:close/>
              </a:path>
            </a:pathLst>
          </a:custGeom>
          <a:blipFill>
            <a:blip r:embed="rId3"/>
            <a:stretch>
              <a:fillRect b="-18868"/>
            </a:stretch>
          </a:blipFill>
        </p:spPr>
      </p:sp>
      <p:sp>
        <p:nvSpPr>
          <p:cNvPr id="6" name="Freeform 6"/>
          <p:cNvSpPr/>
          <p:nvPr/>
        </p:nvSpPr>
        <p:spPr>
          <a:xfrm>
            <a:off x="6037854" y="3702101"/>
            <a:ext cx="2174557" cy="1891518"/>
          </a:xfrm>
          <a:custGeom>
            <a:avLst/>
            <a:gdLst/>
            <a:ahLst/>
            <a:cxnLst/>
            <a:rect l="l" t="t" r="r" b="b"/>
            <a:pathLst>
              <a:path w="2174557" h="1891518">
                <a:moveTo>
                  <a:pt x="0" y="0"/>
                </a:moveTo>
                <a:lnTo>
                  <a:pt x="2174558" y="0"/>
                </a:lnTo>
                <a:lnTo>
                  <a:pt x="2174558" y="1891518"/>
                </a:lnTo>
                <a:lnTo>
                  <a:pt x="0" y="1891518"/>
                </a:lnTo>
                <a:lnTo>
                  <a:pt x="0" y="0"/>
                </a:lnTo>
                <a:close/>
              </a:path>
            </a:pathLst>
          </a:custGeom>
          <a:blipFill>
            <a:blip r:embed="rId4"/>
            <a:stretch>
              <a:fillRect b="-14963"/>
            </a:stretch>
          </a:blipFill>
        </p:spPr>
      </p:sp>
      <p:sp>
        <p:nvSpPr>
          <p:cNvPr id="7" name="Freeform 7"/>
          <p:cNvSpPr/>
          <p:nvPr/>
        </p:nvSpPr>
        <p:spPr>
          <a:xfrm>
            <a:off x="10717496" y="3675101"/>
            <a:ext cx="2221118" cy="1932018"/>
          </a:xfrm>
          <a:custGeom>
            <a:avLst/>
            <a:gdLst/>
            <a:ahLst/>
            <a:cxnLst/>
            <a:rect l="l" t="t" r="r" b="b"/>
            <a:pathLst>
              <a:path w="2221118" h="1932018">
                <a:moveTo>
                  <a:pt x="0" y="0"/>
                </a:moveTo>
                <a:lnTo>
                  <a:pt x="2221118" y="0"/>
                </a:lnTo>
                <a:lnTo>
                  <a:pt x="2221118" y="1932018"/>
                </a:lnTo>
                <a:lnTo>
                  <a:pt x="0" y="1932018"/>
                </a:lnTo>
                <a:lnTo>
                  <a:pt x="0" y="0"/>
                </a:lnTo>
                <a:close/>
              </a:path>
            </a:pathLst>
          </a:custGeom>
          <a:blipFill>
            <a:blip r:embed="rId5"/>
            <a:stretch>
              <a:fillRect b="-14963"/>
            </a:stretch>
          </a:blipFill>
        </p:spPr>
      </p:sp>
      <p:sp>
        <p:nvSpPr>
          <p:cNvPr id="8" name="Freeform 8"/>
          <p:cNvSpPr/>
          <p:nvPr/>
        </p:nvSpPr>
        <p:spPr>
          <a:xfrm>
            <a:off x="15443698" y="3763081"/>
            <a:ext cx="2229254" cy="1932018"/>
          </a:xfrm>
          <a:custGeom>
            <a:avLst/>
            <a:gdLst/>
            <a:ahLst/>
            <a:cxnLst/>
            <a:rect l="l" t="t" r="r" b="b"/>
            <a:pathLst>
              <a:path w="2229254" h="1932018">
                <a:moveTo>
                  <a:pt x="0" y="0"/>
                </a:moveTo>
                <a:lnTo>
                  <a:pt x="2229253" y="0"/>
                </a:lnTo>
                <a:lnTo>
                  <a:pt x="2229253" y="1932018"/>
                </a:lnTo>
                <a:lnTo>
                  <a:pt x="0" y="1932018"/>
                </a:lnTo>
                <a:lnTo>
                  <a:pt x="0" y="0"/>
                </a:lnTo>
                <a:close/>
              </a:path>
            </a:pathLst>
          </a:custGeom>
          <a:blipFill>
            <a:blip r:embed="rId6"/>
            <a:stretch>
              <a:fillRect b="-15384"/>
            </a:stretch>
          </a:blipFill>
        </p:spPr>
      </p:sp>
      <p:sp>
        <p:nvSpPr>
          <p:cNvPr id="9" name="TextBox 9"/>
          <p:cNvSpPr txBox="1"/>
          <p:nvPr/>
        </p:nvSpPr>
        <p:spPr>
          <a:xfrm>
            <a:off x="401679" y="245605"/>
            <a:ext cx="13739763" cy="1201420"/>
          </a:xfrm>
          <a:prstGeom prst="rect">
            <a:avLst/>
          </a:prstGeom>
        </p:spPr>
        <p:txBody>
          <a:bodyPr lIns="0" tIns="0" rIns="0" bIns="0" rtlCol="0" anchor="t">
            <a:spAutoFit/>
          </a:bodyPr>
          <a:lstStyle/>
          <a:p>
            <a:pPr algn="l">
              <a:lnSpc>
                <a:spcPts val="9619"/>
              </a:lnSpc>
            </a:pPr>
            <a:r>
              <a:rPr lang="en-US" sz="7399">
                <a:solidFill>
                  <a:srgbClr val="000000"/>
                </a:solidFill>
                <a:latin typeface="Open Sauce"/>
              </a:rPr>
              <a:t>Background</a:t>
            </a:r>
          </a:p>
        </p:txBody>
      </p:sp>
      <p:sp>
        <p:nvSpPr>
          <p:cNvPr id="10" name="TextBox 10"/>
          <p:cNvSpPr txBox="1"/>
          <p:nvPr/>
        </p:nvSpPr>
        <p:spPr>
          <a:xfrm>
            <a:off x="934117" y="6377814"/>
            <a:ext cx="3109912" cy="779145"/>
          </a:xfrm>
          <a:prstGeom prst="rect">
            <a:avLst/>
          </a:prstGeom>
        </p:spPr>
        <p:txBody>
          <a:bodyPr lIns="0" tIns="0" rIns="0" bIns="0" rtlCol="0" anchor="t">
            <a:spAutoFit/>
          </a:bodyPr>
          <a:lstStyle/>
          <a:p>
            <a:pPr algn="ctr">
              <a:lnSpc>
                <a:spcPts val="3120"/>
              </a:lnSpc>
            </a:pPr>
            <a:r>
              <a:rPr lang="en-US" sz="2400">
                <a:solidFill>
                  <a:srgbClr val="1A548F"/>
                </a:solidFill>
                <a:latin typeface="Open Sauce Bold"/>
              </a:rPr>
              <a:t>SEMICONDUCTORS </a:t>
            </a:r>
          </a:p>
          <a:p>
            <a:pPr algn="ctr">
              <a:lnSpc>
                <a:spcPts val="3120"/>
              </a:lnSpc>
              <a:spcBef>
                <a:spcPct val="0"/>
              </a:spcBef>
            </a:pPr>
            <a:r>
              <a:rPr lang="en-US" sz="2400">
                <a:solidFill>
                  <a:srgbClr val="1A548F"/>
                </a:solidFill>
                <a:latin typeface="Open Sauce Bold"/>
              </a:rPr>
              <a:t>SHORTAGE</a:t>
            </a:r>
          </a:p>
        </p:txBody>
      </p:sp>
      <p:sp>
        <p:nvSpPr>
          <p:cNvPr id="11" name="TextBox 11"/>
          <p:cNvSpPr txBox="1"/>
          <p:nvPr/>
        </p:nvSpPr>
        <p:spPr>
          <a:xfrm>
            <a:off x="5917681" y="6377814"/>
            <a:ext cx="2380804" cy="779145"/>
          </a:xfrm>
          <a:prstGeom prst="rect">
            <a:avLst/>
          </a:prstGeom>
        </p:spPr>
        <p:txBody>
          <a:bodyPr lIns="0" tIns="0" rIns="0" bIns="0" rtlCol="0" anchor="t">
            <a:spAutoFit/>
          </a:bodyPr>
          <a:lstStyle/>
          <a:p>
            <a:pPr algn="ctr">
              <a:lnSpc>
                <a:spcPts val="3120"/>
              </a:lnSpc>
            </a:pPr>
            <a:r>
              <a:rPr lang="en-US" sz="2400">
                <a:solidFill>
                  <a:srgbClr val="1A548F"/>
                </a:solidFill>
                <a:latin typeface="Open Sauce Bold"/>
              </a:rPr>
              <a:t>SUPPLY CHAIN </a:t>
            </a:r>
          </a:p>
          <a:p>
            <a:pPr algn="ctr">
              <a:lnSpc>
                <a:spcPts val="3120"/>
              </a:lnSpc>
              <a:spcBef>
                <a:spcPct val="0"/>
              </a:spcBef>
            </a:pPr>
            <a:r>
              <a:rPr lang="en-US" sz="2400">
                <a:solidFill>
                  <a:srgbClr val="1A548F"/>
                </a:solidFill>
                <a:latin typeface="Open Sauce Bold"/>
              </a:rPr>
              <a:t>VISIBILITY</a:t>
            </a:r>
          </a:p>
        </p:txBody>
      </p:sp>
      <p:sp>
        <p:nvSpPr>
          <p:cNvPr id="12" name="TextBox 12"/>
          <p:cNvSpPr txBox="1"/>
          <p:nvPr/>
        </p:nvSpPr>
        <p:spPr>
          <a:xfrm>
            <a:off x="10306287" y="6377814"/>
            <a:ext cx="3043535" cy="779145"/>
          </a:xfrm>
          <a:prstGeom prst="rect">
            <a:avLst/>
          </a:prstGeom>
        </p:spPr>
        <p:txBody>
          <a:bodyPr lIns="0" tIns="0" rIns="0" bIns="0" rtlCol="0" anchor="t">
            <a:spAutoFit/>
          </a:bodyPr>
          <a:lstStyle/>
          <a:p>
            <a:pPr algn="ctr">
              <a:lnSpc>
                <a:spcPts val="3120"/>
              </a:lnSpc>
            </a:pPr>
            <a:r>
              <a:rPr lang="en-US" sz="2400">
                <a:solidFill>
                  <a:srgbClr val="1A548F"/>
                </a:solidFill>
                <a:latin typeface="Open Sauce Bold"/>
              </a:rPr>
              <a:t>DIGITAL</a:t>
            </a:r>
          </a:p>
          <a:p>
            <a:pPr algn="ctr">
              <a:lnSpc>
                <a:spcPts val="3120"/>
              </a:lnSpc>
              <a:spcBef>
                <a:spcPct val="0"/>
              </a:spcBef>
            </a:pPr>
            <a:r>
              <a:rPr lang="en-US" sz="2400">
                <a:solidFill>
                  <a:srgbClr val="1A548F"/>
                </a:solidFill>
                <a:latin typeface="Open Sauce Bold"/>
              </a:rPr>
              <a:t>TRANSFORMATION </a:t>
            </a:r>
          </a:p>
        </p:txBody>
      </p:sp>
      <p:sp>
        <p:nvSpPr>
          <p:cNvPr id="13" name="TextBox 13"/>
          <p:cNvSpPr txBox="1"/>
          <p:nvPr/>
        </p:nvSpPr>
        <p:spPr>
          <a:xfrm>
            <a:off x="15204295" y="6377814"/>
            <a:ext cx="2477244" cy="779145"/>
          </a:xfrm>
          <a:prstGeom prst="rect">
            <a:avLst/>
          </a:prstGeom>
        </p:spPr>
        <p:txBody>
          <a:bodyPr lIns="0" tIns="0" rIns="0" bIns="0" rtlCol="0" anchor="t">
            <a:spAutoFit/>
          </a:bodyPr>
          <a:lstStyle/>
          <a:p>
            <a:pPr algn="ctr">
              <a:lnSpc>
                <a:spcPts val="3120"/>
              </a:lnSpc>
            </a:pPr>
            <a:r>
              <a:rPr lang="en-US" sz="2400">
                <a:solidFill>
                  <a:srgbClr val="1A548F"/>
                </a:solidFill>
                <a:latin typeface="Open Sauce Bold"/>
              </a:rPr>
              <a:t>ADVANCED</a:t>
            </a:r>
          </a:p>
          <a:p>
            <a:pPr algn="ctr">
              <a:lnSpc>
                <a:spcPts val="3120"/>
              </a:lnSpc>
              <a:spcBef>
                <a:spcPct val="0"/>
              </a:spcBef>
            </a:pPr>
            <a:r>
              <a:rPr lang="en-US" sz="2400">
                <a:solidFill>
                  <a:srgbClr val="1A548F"/>
                </a:solidFill>
                <a:latin typeface="Open Sauce Bold"/>
              </a:rPr>
              <a:t>TECHNOLOGIES</a:t>
            </a:r>
          </a:p>
        </p:txBody>
      </p:sp>
      <p:sp>
        <p:nvSpPr>
          <p:cNvPr id="14" name="AutoShape 14"/>
          <p:cNvSpPr/>
          <p:nvPr/>
        </p:nvSpPr>
        <p:spPr>
          <a:xfrm>
            <a:off x="-73714" y="9258300"/>
            <a:ext cx="18361714" cy="1794865"/>
          </a:xfrm>
          <a:prstGeom prst="rect">
            <a:avLst/>
          </a:prstGeom>
          <a:solidFill>
            <a:srgbClr val="1A548F"/>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229123"/>
            <a:ext cx="3472005" cy="5639566"/>
            <a:chOff x="0" y="0"/>
            <a:chExt cx="880786" cy="1430658"/>
          </a:xfrm>
        </p:grpSpPr>
        <p:sp>
          <p:nvSpPr>
            <p:cNvPr id="3" name="Freeform 3"/>
            <p:cNvSpPr/>
            <p:nvPr/>
          </p:nvSpPr>
          <p:spPr>
            <a:xfrm>
              <a:off x="0" y="0"/>
              <a:ext cx="880786" cy="1430658"/>
            </a:xfrm>
            <a:custGeom>
              <a:avLst/>
              <a:gdLst/>
              <a:ahLst/>
              <a:cxnLst/>
              <a:rect l="l" t="t" r="r" b="b"/>
              <a:pathLst>
                <a:path w="880786" h="1430658">
                  <a:moveTo>
                    <a:pt x="113720" y="0"/>
                  </a:moveTo>
                  <a:lnTo>
                    <a:pt x="767066" y="0"/>
                  </a:lnTo>
                  <a:cubicBezTo>
                    <a:pt x="829872" y="0"/>
                    <a:pt x="880786" y="50914"/>
                    <a:pt x="880786" y="113720"/>
                  </a:cubicBezTo>
                  <a:lnTo>
                    <a:pt x="880786" y="1316938"/>
                  </a:lnTo>
                  <a:cubicBezTo>
                    <a:pt x="880786" y="1347098"/>
                    <a:pt x="868805" y="1376024"/>
                    <a:pt x="847479" y="1397350"/>
                  </a:cubicBezTo>
                  <a:cubicBezTo>
                    <a:pt x="826152" y="1418677"/>
                    <a:pt x="797227" y="1430658"/>
                    <a:pt x="767066" y="1430658"/>
                  </a:cubicBezTo>
                  <a:lnTo>
                    <a:pt x="113720" y="1430658"/>
                  </a:lnTo>
                  <a:cubicBezTo>
                    <a:pt x="83560" y="1430658"/>
                    <a:pt x="54635" y="1418677"/>
                    <a:pt x="33308" y="1397350"/>
                  </a:cubicBezTo>
                  <a:cubicBezTo>
                    <a:pt x="11981" y="1376024"/>
                    <a:pt x="0" y="1347098"/>
                    <a:pt x="0" y="1316938"/>
                  </a:cubicBezTo>
                  <a:lnTo>
                    <a:pt x="0" y="113720"/>
                  </a:lnTo>
                  <a:cubicBezTo>
                    <a:pt x="0" y="83560"/>
                    <a:pt x="11981" y="54635"/>
                    <a:pt x="33308" y="33308"/>
                  </a:cubicBezTo>
                  <a:cubicBezTo>
                    <a:pt x="54635" y="11981"/>
                    <a:pt x="83560" y="0"/>
                    <a:pt x="113720" y="0"/>
                  </a:cubicBezTo>
                  <a:close/>
                </a:path>
              </a:pathLst>
            </a:custGeom>
            <a:solidFill>
              <a:srgbClr val="1C4C94">
                <a:alpha val="89804"/>
              </a:srgbClr>
            </a:solidFill>
            <a:ln cap="rnd">
              <a:noFill/>
              <a:prstDash val="sysDot"/>
              <a:round/>
            </a:ln>
          </p:spPr>
        </p:sp>
        <p:sp>
          <p:nvSpPr>
            <p:cNvPr id="4" name="TextBox 4"/>
            <p:cNvSpPr txBox="1"/>
            <p:nvPr/>
          </p:nvSpPr>
          <p:spPr>
            <a:xfrm>
              <a:off x="0" y="-28575"/>
              <a:ext cx="880786" cy="1459233"/>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5299507" y="4229123"/>
            <a:ext cx="3604067" cy="5639566"/>
            <a:chOff x="0" y="0"/>
            <a:chExt cx="914288" cy="1430658"/>
          </a:xfrm>
        </p:grpSpPr>
        <p:sp>
          <p:nvSpPr>
            <p:cNvPr id="6" name="Freeform 6"/>
            <p:cNvSpPr/>
            <p:nvPr/>
          </p:nvSpPr>
          <p:spPr>
            <a:xfrm>
              <a:off x="0" y="0"/>
              <a:ext cx="914288" cy="1430658"/>
            </a:xfrm>
            <a:custGeom>
              <a:avLst/>
              <a:gdLst/>
              <a:ahLst/>
              <a:cxnLst/>
              <a:rect l="l" t="t" r="r" b="b"/>
              <a:pathLst>
                <a:path w="914288" h="1430658">
                  <a:moveTo>
                    <a:pt x="109553" y="0"/>
                  </a:moveTo>
                  <a:lnTo>
                    <a:pt x="804735" y="0"/>
                  </a:lnTo>
                  <a:cubicBezTo>
                    <a:pt x="865239" y="0"/>
                    <a:pt x="914288" y="49049"/>
                    <a:pt x="914288" y="109553"/>
                  </a:cubicBezTo>
                  <a:lnTo>
                    <a:pt x="914288" y="1321105"/>
                  </a:lnTo>
                  <a:cubicBezTo>
                    <a:pt x="914288" y="1381610"/>
                    <a:pt x="865239" y="1430658"/>
                    <a:pt x="804735" y="1430658"/>
                  </a:cubicBezTo>
                  <a:lnTo>
                    <a:pt x="109553" y="1430658"/>
                  </a:lnTo>
                  <a:cubicBezTo>
                    <a:pt x="49049" y="1430658"/>
                    <a:pt x="0" y="1381610"/>
                    <a:pt x="0" y="1321105"/>
                  </a:cubicBezTo>
                  <a:lnTo>
                    <a:pt x="0" y="109553"/>
                  </a:lnTo>
                  <a:cubicBezTo>
                    <a:pt x="0" y="49049"/>
                    <a:pt x="49049" y="0"/>
                    <a:pt x="109553" y="0"/>
                  </a:cubicBezTo>
                  <a:close/>
                </a:path>
              </a:pathLst>
            </a:custGeom>
            <a:solidFill>
              <a:srgbClr val="1C4C94">
                <a:alpha val="89804"/>
              </a:srgbClr>
            </a:solidFill>
          </p:spPr>
        </p:sp>
        <p:sp>
          <p:nvSpPr>
            <p:cNvPr id="7" name="TextBox 7"/>
            <p:cNvSpPr txBox="1"/>
            <p:nvPr/>
          </p:nvSpPr>
          <p:spPr>
            <a:xfrm>
              <a:off x="0" y="-28575"/>
              <a:ext cx="914288" cy="1459233"/>
            </a:xfrm>
            <a:prstGeom prst="rect">
              <a:avLst/>
            </a:prstGeom>
          </p:spPr>
          <p:txBody>
            <a:bodyPr lIns="50800" tIns="50800" rIns="50800" bIns="50800" rtlCol="0" anchor="ctr"/>
            <a:lstStyle/>
            <a:p>
              <a:pPr algn="ctr">
                <a:lnSpc>
                  <a:spcPts val="3120"/>
                </a:lnSpc>
              </a:pPr>
              <a:endParaRPr/>
            </a:p>
          </p:txBody>
        </p:sp>
      </p:grpSp>
      <p:grpSp>
        <p:nvGrpSpPr>
          <p:cNvPr id="8" name="Group 8"/>
          <p:cNvGrpSpPr/>
          <p:nvPr/>
        </p:nvGrpSpPr>
        <p:grpSpPr>
          <a:xfrm>
            <a:off x="9572221" y="4229123"/>
            <a:ext cx="3430775" cy="5639566"/>
            <a:chOff x="0" y="0"/>
            <a:chExt cx="870327" cy="1430658"/>
          </a:xfrm>
        </p:grpSpPr>
        <p:sp>
          <p:nvSpPr>
            <p:cNvPr id="9" name="Freeform 9"/>
            <p:cNvSpPr/>
            <p:nvPr/>
          </p:nvSpPr>
          <p:spPr>
            <a:xfrm>
              <a:off x="0" y="0"/>
              <a:ext cx="870327" cy="1430658"/>
            </a:xfrm>
            <a:custGeom>
              <a:avLst/>
              <a:gdLst/>
              <a:ahLst/>
              <a:cxnLst/>
              <a:rect l="l" t="t" r="r" b="b"/>
              <a:pathLst>
                <a:path w="870327" h="1430658">
                  <a:moveTo>
                    <a:pt x="115087" y="0"/>
                  </a:moveTo>
                  <a:lnTo>
                    <a:pt x="755240" y="0"/>
                  </a:lnTo>
                  <a:cubicBezTo>
                    <a:pt x="818801" y="0"/>
                    <a:pt x="870327" y="51526"/>
                    <a:pt x="870327" y="115087"/>
                  </a:cubicBezTo>
                  <a:lnTo>
                    <a:pt x="870327" y="1315571"/>
                  </a:lnTo>
                  <a:cubicBezTo>
                    <a:pt x="870327" y="1346094"/>
                    <a:pt x="858202" y="1375367"/>
                    <a:pt x="836619" y="1396950"/>
                  </a:cubicBezTo>
                  <a:cubicBezTo>
                    <a:pt x="815036" y="1418533"/>
                    <a:pt x="785763" y="1430658"/>
                    <a:pt x="755240" y="1430658"/>
                  </a:cubicBezTo>
                  <a:lnTo>
                    <a:pt x="115087" y="1430658"/>
                  </a:lnTo>
                  <a:cubicBezTo>
                    <a:pt x="84564" y="1430658"/>
                    <a:pt x="55291" y="1418533"/>
                    <a:pt x="33708" y="1396950"/>
                  </a:cubicBezTo>
                  <a:cubicBezTo>
                    <a:pt x="12125" y="1375367"/>
                    <a:pt x="0" y="1346094"/>
                    <a:pt x="0" y="1315571"/>
                  </a:cubicBezTo>
                  <a:lnTo>
                    <a:pt x="0" y="115087"/>
                  </a:lnTo>
                  <a:cubicBezTo>
                    <a:pt x="0" y="84564"/>
                    <a:pt x="12125" y="55291"/>
                    <a:pt x="33708" y="33708"/>
                  </a:cubicBezTo>
                  <a:cubicBezTo>
                    <a:pt x="55291" y="12125"/>
                    <a:pt x="84564" y="0"/>
                    <a:pt x="115087" y="0"/>
                  </a:cubicBezTo>
                  <a:close/>
                </a:path>
              </a:pathLst>
            </a:custGeom>
            <a:solidFill>
              <a:srgbClr val="1C4C94">
                <a:alpha val="89804"/>
              </a:srgbClr>
            </a:solidFill>
          </p:spPr>
        </p:sp>
        <p:sp>
          <p:nvSpPr>
            <p:cNvPr id="10" name="TextBox 10"/>
            <p:cNvSpPr txBox="1"/>
            <p:nvPr/>
          </p:nvSpPr>
          <p:spPr>
            <a:xfrm>
              <a:off x="0" y="-28575"/>
              <a:ext cx="870327" cy="1459233"/>
            </a:xfrm>
            <a:prstGeom prst="rect">
              <a:avLst/>
            </a:prstGeom>
          </p:spPr>
          <p:txBody>
            <a:bodyPr lIns="50800" tIns="50800" rIns="50800" bIns="50800" rtlCol="0" anchor="ctr"/>
            <a:lstStyle/>
            <a:p>
              <a:pPr algn="ctr">
                <a:lnSpc>
                  <a:spcPts val="3120"/>
                </a:lnSpc>
              </a:pPr>
              <a:endParaRPr/>
            </a:p>
          </p:txBody>
        </p:sp>
      </p:grpSp>
      <p:grpSp>
        <p:nvGrpSpPr>
          <p:cNvPr id="11" name="Group 11"/>
          <p:cNvGrpSpPr/>
          <p:nvPr/>
        </p:nvGrpSpPr>
        <p:grpSpPr>
          <a:xfrm>
            <a:off x="13844230" y="4229123"/>
            <a:ext cx="3451390" cy="5639566"/>
            <a:chOff x="0" y="0"/>
            <a:chExt cx="875557" cy="1430658"/>
          </a:xfrm>
        </p:grpSpPr>
        <p:sp>
          <p:nvSpPr>
            <p:cNvPr id="12" name="Freeform 12"/>
            <p:cNvSpPr/>
            <p:nvPr/>
          </p:nvSpPr>
          <p:spPr>
            <a:xfrm>
              <a:off x="0" y="0"/>
              <a:ext cx="875557" cy="1430658"/>
            </a:xfrm>
            <a:custGeom>
              <a:avLst/>
              <a:gdLst/>
              <a:ahLst/>
              <a:cxnLst/>
              <a:rect l="l" t="t" r="r" b="b"/>
              <a:pathLst>
                <a:path w="875557" h="1430658">
                  <a:moveTo>
                    <a:pt x="114400" y="0"/>
                  </a:moveTo>
                  <a:lnTo>
                    <a:pt x="761157" y="0"/>
                  </a:lnTo>
                  <a:cubicBezTo>
                    <a:pt x="824338" y="0"/>
                    <a:pt x="875557" y="51218"/>
                    <a:pt x="875557" y="114400"/>
                  </a:cubicBezTo>
                  <a:lnTo>
                    <a:pt x="875557" y="1316259"/>
                  </a:lnTo>
                  <a:cubicBezTo>
                    <a:pt x="875557" y="1379440"/>
                    <a:pt x="824338" y="1430658"/>
                    <a:pt x="761157" y="1430658"/>
                  </a:cubicBezTo>
                  <a:lnTo>
                    <a:pt x="114400" y="1430658"/>
                  </a:lnTo>
                  <a:cubicBezTo>
                    <a:pt x="51218" y="1430658"/>
                    <a:pt x="0" y="1379440"/>
                    <a:pt x="0" y="1316259"/>
                  </a:cubicBezTo>
                  <a:lnTo>
                    <a:pt x="0" y="114400"/>
                  </a:lnTo>
                  <a:cubicBezTo>
                    <a:pt x="0" y="51218"/>
                    <a:pt x="51218" y="0"/>
                    <a:pt x="114400" y="0"/>
                  </a:cubicBezTo>
                  <a:close/>
                </a:path>
              </a:pathLst>
            </a:custGeom>
            <a:solidFill>
              <a:srgbClr val="1C4C94">
                <a:alpha val="89804"/>
              </a:srgbClr>
            </a:solidFill>
          </p:spPr>
        </p:sp>
        <p:sp>
          <p:nvSpPr>
            <p:cNvPr id="13" name="TextBox 13"/>
            <p:cNvSpPr txBox="1"/>
            <p:nvPr/>
          </p:nvSpPr>
          <p:spPr>
            <a:xfrm>
              <a:off x="0" y="-28575"/>
              <a:ext cx="875557" cy="1459233"/>
            </a:xfrm>
            <a:prstGeom prst="rect">
              <a:avLst/>
            </a:prstGeom>
          </p:spPr>
          <p:txBody>
            <a:bodyPr lIns="50800" tIns="50800" rIns="50800" bIns="50800" rtlCol="0" anchor="ctr"/>
            <a:lstStyle/>
            <a:p>
              <a:pPr algn="ctr">
                <a:lnSpc>
                  <a:spcPts val="3120"/>
                </a:lnSpc>
              </a:pPr>
              <a:endParaRPr/>
            </a:p>
          </p:txBody>
        </p:sp>
      </p:grpSp>
      <p:sp>
        <p:nvSpPr>
          <p:cNvPr id="14" name="Freeform 14"/>
          <p:cNvSpPr/>
          <p:nvPr/>
        </p:nvSpPr>
        <p:spPr>
          <a:xfrm>
            <a:off x="2356328" y="4276679"/>
            <a:ext cx="905862" cy="857172"/>
          </a:xfrm>
          <a:custGeom>
            <a:avLst/>
            <a:gdLst/>
            <a:ahLst/>
            <a:cxnLst/>
            <a:rect l="l" t="t" r="r" b="b"/>
            <a:pathLst>
              <a:path w="905862" h="857172">
                <a:moveTo>
                  <a:pt x="0" y="0"/>
                </a:moveTo>
                <a:lnTo>
                  <a:pt x="905862" y="0"/>
                </a:lnTo>
                <a:lnTo>
                  <a:pt x="905862" y="857172"/>
                </a:lnTo>
                <a:lnTo>
                  <a:pt x="0" y="857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6701302" y="4404214"/>
            <a:ext cx="800476" cy="825233"/>
          </a:xfrm>
          <a:custGeom>
            <a:avLst/>
            <a:gdLst/>
            <a:ahLst/>
            <a:cxnLst/>
            <a:rect l="l" t="t" r="r" b="b"/>
            <a:pathLst>
              <a:path w="800476" h="825233">
                <a:moveTo>
                  <a:pt x="0" y="0"/>
                </a:moveTo>
                <a:lnTo>
                  <a:pt x="800476" y="0"/>
                </a:lnTo>
                <a:lnTo>
                  <a:pt x="800476" y="825233"/>
                </a:lnTo>
                <a:lnTo>
                  <a:pt x="0" y="825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0870867" y="4344800"/>
            <a:ext cx="833483" cy="833483"/>
          </a:xfrm>
          <a:custGeom>
            <a:avLst/>
            <a:gdLst/>
            <a:ahLst/>
            <a:cxnLst/>
            <a:rect l="l" t="t" r="r" b="b"/>
            <a:pathLst>
              <a:path w="833483" h="833483">
                <a:moveTo>
                  <a:pt x="0" y="0"/>
                </a:moveTo>
                <a:lnTo>
                  <a:pt x="833482" y="0"/>
                </a:lnTo>
                <a:lnTo>
                  <a:pt x="833482" y="833482"/>
                </a:lnTo>
                <a:lnTo>
                  <a:pt x="0" y="833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5079886" y="4344800"/>
            <a:ext cx="1004532" cy="769723"/>
          </a:xfrm>
          <a:custGeom>
            <a:avLst/>
            <a:gdLst/>
            <a:ahLst/>
            <a:cxnLst/>
            <a:rect l="l" t="t" r="r" b="b"/>
            <a:pathLst>
              <a:path w="1004532" h="769723">
                <a:moveTo>
                  <a:pt x="0" y="0"/>
                </a:moveTo>
                <a:lnTo>
                  <a:pt x="1004532" y="0"/>
                </a:lnTo>
                <a:lnTo>
                  <a:pt x="1004532" y="769723"/>
                </a:lnTo>
                <a:lnTo>
                  <a:pt x="0" y="7697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8" name="Group 18"/>
          <p:cNvGrpSpPr/>
          <p:nvPr/>
        </p:nvGrpSpPr>
        <p:grpSpPr>
          <a:xfrm>
            <a:off x="1372682" y="2491041"/>
            <a:ext cx="2807499" cy="1366537"/>
            <a:chOff x="0" y="0"/>
            <a:chExt cx="739424" cy="359911"/>
          </a:xfrm>
        </p:grpSpPr>
        <p:sp>
          <p:nvSpPr>
            <p:cNvPr id="19" name="Freeform 19"/>
            <p:cNvSpPr/>
            <p:nvPr/>
          </p:nvSpPr>
          <p:spPr>
            <a:xfrm>
              <a:off x="0" y="0"/>
              <a:ext cx="739424" cy="359911"/>
            </a:xfrm>
            <a:custGeom>
              <a:avLst/>
              <a:gdLst/>
              <a:ahLst/>
              <a:cxnLst/>
              <a:rect l="l" t="t" r="r" b="b"/>
              <a:pathLst>
                <a:path w="739424" h="359911">
                  <a:moveTo>
                    <a:pt x="33091" y="0"/>
                  </a:moveTo>
                  <a:lnTo>
                    <a:pt x="706332" y="0"/>
                  </a:lnTo>
                  <a:cubicBezTo>
                    <a:pt x="724608" y="0"/>
                    <a:pt x="739424" y="14815"/>
                    <a:pt x="739424" y="33091"/>
                  </a:cubicBezTo>
                  <a:lnTo>
                    <a:pt x="739424" y="326820"/>
                  </a:lnTo>
                  <a:cubicBezTo>
                    <a:pt x="739424" y="345096"/>
                    <a:pt x="724608" y="359911"/>
                    <a:pt x="706332" y="359911"/>
                  </a:cubicBezTo>
                  <a:lnTo>
                    <a:pt x="33091" y="359911"/>
                  </a:lnTo>
                  <a:cubicBezTo>
                    <a:pt x="14815" y="359911"/>
                    <a:pt x="0" y="345096"/>
                    <a:pt x="0" y="326820"/>
                  </a:cubicBezTo>
                  <a:lnTo>
                    <a:pt x="0" y="33091"/>
                  </a:lnTo>
                  <a:cubicBezTo>
                    <a:pt x="0" y="14815"/>
                    <a:pt x="14815" y="0"/>
                    <a:pt x="33091" y="0"/>
                  </a:cubicBezTo>
                  <a:close/>
                </a:path>
              </a:pathLst>
            </a:custGeom>
            <a:solidFill>
              <a:srgbClr val="FFFFFF"/>
            </a:solidFill>
            <a:ln w="38100" cap="sq">
              <a:solidFill>
                <a:srgbClr val="0D355D"/>
              </a:solidFill>
              <a:prstDash val="solid"/>
              <a:miter/>
            </a:ln>
          </p:spPr>
        </p:sp>
        <p:sp>
          <p:nvSpPr>
            <p:cNvPr id="20" name="TextBox 20"/>
            <p:cNvSpPr txBox="1"/>
            <p:nvPr/>
          </p:nvSpPr>
          <p:spPr>
            <a:xfrm>
              <a:off x="0" y="-28575"/>
              <a:ext cx="739424" cy="388486"/>
            </a:xfrm>
            <a:prstGeom prst="rect">
              <a:avLst/>
            </a:prstGeom>
          </p:spPr>
          <p:txBody>
            <a:bodyPr lIns="50800" tIns="50800" rIns="50800" bIns="50800" rtlCol="0" anchor="ctr"/>
            <a:lstStyle/>
            <a:p>
              <a:pPr algn="ctr">
                <a:lnSpc>
                  <a:spcPts val="3120"/>
                </a:lnSpc>
              </a:pPr>
              <a:endParaRPr/>
            </a:p>
          </p:txBody>
        </p:sp>
      </p:grpSp>
      <p:sp>
        <p:nvSpPr>
          <p:cNvPr id="21" name="TextBox 21"/>
          <p:cNvSpPr txBox="1"/>
          <p:nvPr/>
        </p:nvSpPr>
        <p:spPr>
          <a:xfrm>
            <a:off x="2622786" y="2043189"/>
            <a:ext cx="12457100" cy="246380"/>
          </a:xfrm>
          <a:prstGeom prst="rect">
            <a:avLst/>
          </a:prstGeom>
        </p:spPr>
        <p:txBody>
          <a:bodyPr lIns="0" tIns="0" rIns="0" bIns="0" rtlCol="0" anchor="t">
            <a:spAutoFit/>
          </a:bodyPr>
          <a:lstStyle/>
          <a:p>
            <a:pPr algn="ctr">
              <a:lnSpc>
                <a:spcPts val="2080"/>
              </a:lnSpc>
            </a:pPr>
            <a:endParaRPr/>
          </a:p>
        </p:txBody>
      </p:sp>
      <p:sp>
        <p:nvSpPr>
          <p:cNvPr id="22" name="TextBox 22"/>
          <p:cNvSpPr txBox="1"/>
          <p:nvPr/>
        </p:nvSpPr>
        <p:spPr>
          <a:xfrm>
            <a:off x="2799734" y="2626522"/>
            <a:ext cx="9525" cy="580390"/>
          </a:xfrm>
          <a:prstGeom prst="rect">
            <a:avLst/>
          </a:prstGeom>
        </p:spPr>
        <p:txBody>
          <a:bodyPr lIns="0" tIns="0" rIns="0" bIns="0" rtlCol="0" anchor="t">
            <a:spAutoFit/>
          </a:bodyPr>
          <a:lstStyle/>
          <a:p>
            <a:pPr algn="ctr">
              <a:lnSpc>
                <a:spcPts val="4759"/>
              </a:lnSpc>
            </a:pPr>
            <a:endParaRPr/>
          </a:p>
        </p:txBody>
      </p:sp>
      <p:sp>
        <p:nvSpPr>
          <p:cNvPr id="23" name="TextBox 23"/>
          <p:cNvSpPr txBox="1"/>
          <p:nvPr/>
        </p:nvSpPr>
        <p:spPr>
          <a:xfrm>
            <a:off x="1461157" y="2545758"/>
            <a:ext cx="2616915" cy="1255288"/>
          </a:xfrm>
          <a:prstGeom prst="rect">
            <a:avLst/>
          </a:prstGeom>
        </p:spPr>
        <p:txBody>
          <a:bodyPr lIns="0" tIns="0" rIns="0" bIns="0" rtlCol="0" anchor="t">
            <a:spAutoFit/>
          </a:bodyPr>
          <a:lstStyle/>
          <a:p>
            <a:pPr algn="ctr">
              <a:lnSpc>
                <a:spcPts val="2565"/>
              </a:lnSpc>
            </a:pPr>
            <a:r>
              <a:rPr lang="en-US" sz="1832">
                <a:solidFill>
                  <a:srgbClr val="0D355D"/>
                </a:solidFill>
                <a:latin typeface="Open Sauce Bold"/>
              </a:rPr>
              <a:t>Automotive Semi-conductor Demand Forecasting Challenges</a:t>
            </a:r>
          </a:p>
        </p:txBody>
      </p:sp>
      <p:sp>
        <p:nvSpPr>
          <p:cNvPr id="24" name="TextBox 24"/>
          <p:cNvSpPr txBox="1"/>
          <p:nvPr/>
        </p:nvSpPr>
        <p:spPr>
          <a:xfrm>
            <a:off x="1085850" y="5383679"/>
            <a:ext cx="3367530" cy="4200474"/>
          </a:xfrm>
          <a:prstGeom prst="rect">
            <a:avLst/>
          </a:prstGeom>
        </p:spPr>
        <p:txBody>
          <a:bodyPr lIns="0" tIns="0" rIns="0" bIns="0" rtlCol="0" anchor="t">
            <a:spAutoFit/>
          </a:bodyPr>
          <a:lstStyle/>
          <a:p>
            <a:pPr marL="402927" lvl="1" indent="-201464" algn="l">
              <a:lnSpc>
                <a:spcPts val="2612"/>
              </a:lnSpc>
              <a:buFont typeface="Arial"/>
              <a:buChar char="•"/>
            </a:pPr>
            <a:r>
              <a:rPr lang="en-US" sz="1866">
                <a:solidFill>
                  <a:srgbClr val="FFFFFF"/>
                </a:solidFill>
                <a:latin typeface="Open Sauce Bold"/>
              </a:rPr>
              <a:t>Unclear technology roadmaps for predicting chip needs in new vehicle models</a:t>
            </a:r>
          </a:p>
          <a:p>
            <a:pPr marL="402927" lvl="1" indent="-201464" algn="l">
              <a:lnSpc>
                <a:spcPts val="2612"/>
              </a:lnSpc>
              <a:buFont typeface="Arial"/>
              <a:buChar char="•"/>
            </a:pPr>
            <a:r>
              <a:rPr lang="en-US" sz="1866">
                <a:solidFill>
                  <a:srgbClr val="FFFFFF"/>
                </a:solidFill>
                <a:latin typeface="Open Sauce Bold"/>
              </a:rPr>
              <a:t>Complexity from frequent changes to custom vehicle orders mid-production</a:t>
            </a:r>
          </a:p>
          <a:p>
            <a:pPr marL="402927" lvl="1" indent="-201464" algn="l">
              <a:lnSpc>
                <a:spcPts val="2612"/>
              </a:lnSpc>
              <a:buFont typeface="Arial"/>
              <a:buChar char="•"/>
            </a:pPr>
            <a:r>
              <a:rPr lang="en-US" sz="1866">
                <a:solidFill>
                  <a:srgbClr val="FFFFFF"/>
                </a:solidFill>
                <a:latin typeface="Open Sauce Bold"/>
              </a:rPr>
              <a:t>Limited visibility into semiconductor content across vehicle components/features</a:t>
            </a:r>
          </a:p>
          <a:p>
            <a:pPr algn="l">
              <a:lnSpc>
                <a:spcPts val="2612"/>
              </a:lnSpc>
            </a:pPr>
            <a:endParaRPr lang="en-US" sz="1866">
              <a:solidFill>
                <a:srgbClr val="FFFFFF"/>
              </a:solidFill>
              <a:latin typeface="Open Sauce Bold"/>
            </a:endParaRPr>
          </a:p>
        </p:txBody>
      </p:sp>
      <p:sp>
        <p:nvSpPr>
          <p:cNvPr id="25" name="TextBox 25"/>
          <p:cNvSpPr txBox="1"/>
          <p:nvPr/>
        </p:nvSpPr>
        <p:spPr>
          <a:xfrm>
            <a:off x="5286667" y="5383679"/>
            <a:ext cx="3499591" cy="4202155"/>
          </a:xfrm>
          <a:prstGeom prst="rect">
            <a:avLst/>
          </a:prstGeom>
        </p:spPr>
        <p:txBody>
          <a:bodyPr lIns="0" tIns="0" rIns="0" bIns="0" rtlCol="0" anchor="t">
            <a:spAutoFit/>
          </a:bodyPr>
          <a:lstStyle/>
          <a:p>
            <a:pPr marL="403090" lvl="1" indent="-201545" algn="l">
              <a:lnSpc>
                <a:spcPts val="2613"/>
              </a:lnSpc>
              <a:buFont typeface="Arial"/>
              <a:buChar char="•"/>
            </a:pPr>
            <a:r>
              <a:rPr lang="en-US" sz="1867">
                <a:solidFill>
                  <a:srgbClr val="FFFFFF"/>
                </a:solidFill>
                <a:latin typeface="Open Sauce Bold"/>
              </a:rPr>
              <a:t>Lack of end-to-end supply chain transparency on chip usage and inventory</a:t>
            </a:r>
          </a:p>
          <a:p>
            <a:pPr marL="403090" lvl="1" indent="-201545" algn="l">
              <a:lnSpc>
                <a:spcPts val="2613"/>
              </a:lnSpc>
              <a:buFont typeface="Arial"/>
              <a:buChar char="•"/>
            </a:pPr>
            <a:r>
              <a:rPr lang="en-US" sz="1867">
                <a:solidFill>
                  <a:srgbClr val="FFFFFF"/>
                </a:solidFill>
                <a:latin typeface="Open Sauce Bold"/>
              </a:rPr>
              <a:t>No standardized data sharing between automakers, suppliers, and chipmakers</a:t>
            </a:r>
          </a:p>
          <a:p>
            <a:pPr marL="403090" lvl="1" indent="-201545" algn="l">
              <a:lnSpc>
                <a:spcPts val="2613"/>
              </a:lnSpc>
              <a:buFont typeface="Arial"/>
              <a:buChar char="•"/>
            </a:pPr>
            <a:r>
              <a:rPr lang="en-US" sz="1867">
                <a:solidFill>
                  <a:srgbClr val="FFFFFF"/>
                </a:solidFill>
                <a:latin typeface="Open Sauce Bold"/>
              </a:rPr>
              <a:t>Minimal advanced analytics for semiconductor supply/demand monitoring</a:t>
            </a:r>
          </a:p>
          <a:p>
            <a:pPr algn="l">
              <a:lnSpc>
                <a:spcPts val="2613"/>
              </a:lnSpc>
            </a:pPr>
            <a:endParaRPr lang="en-US" sz="1867">
              <a:solidFill>
                <a:srgbClr val="FFFFFF"/>
              </a:solidFill>
              <a:latin typeface="Open Sauce Bold"/>
            </a:endParaRPr>
          </a:p>
        </p:txBody>
      </p:sp>
      <p:sp>
        <p:nvSpPr>
          <p:cNvPr id="26" name="TextBox 26"/>
          <p:cNvSpPr txBox="1"/>
          <p:nvPr/>
        </p:nvSpPr>
        <p:spPr>
          <a:xfrm>
            <a:off x="9626801" y="5425932"/>
            <a:ext cx="3211928" cy="3878195"/>
          </a:xfrm>
          <a:prstGeom prst="rect">
            <a:avLst/>
          </a:prstGeom>
        </p:spPr>
        <p:txBody>
          <a:bodyPr lIns="0" tIns="0" rIns="0" bIns="0" rtlCol="0" anchor="t">
            <a:spAutoFit/>
          </a:bodyPr>
          <a:lstStyle/>
          <a:p>
            <a:pPr marL="403090" lvl="1" indent="-201545" algn="l">
              <a:lnSpc>
                <a:spcPts val="2613"/>
              </a:lnSpc>
              <a:buFont typeface="Arial"/>
              <a:buChar char="•"/>
            </a:pPr>
            <a:r>
              <a:rPr lang="en-US" sz="1867">
                <a:solidFill>
                  <a:srgbClr val="FFFFFF"/>
                </a:solidFill>
                <a:latin typeface="Open Sauce Bold"/>
              </a:rPr>
              <a:t>4-month minimum lead time if manufacturing capacity available</a:t>
            </a:r>
          </a:p>
          <a:p>
            <a:pPr marL="403090" lvl="1" indent="-201545" algn="l">
              <a:lnSpc>
                <a:spcPts val="2613"/>
              </a:lnSpc>
              <a:buFont typeface="Arial"/>
              <a:buChar char="•"/>
            </a:pPr>
            <a:r>
              <a:rPr lang="en-US" sz="1867">
                <a:solidFill>
                  <a:srgbClr val="FFFFFF"/>
                </a:solidFill>
                <a:latin typeface="Open Sauce Bold"/>
              </a:rPr>
              <a:t>18+ months if capacity expansion required for automotive-grade chips</a:t>
            </a:r>
          </a:p>
          <a:p>
            <a:pPr marL="403090" lvl="1" indent="-201545" algn="l">
              <a:lnSpc>
                <a:spcPts val="2613"/>
              </a:lnSpc>
              <a:buFont typeface="Arial"/>
              <a:buChar char="•"/>
            </a:pPr>
            <a:r>
              <a:rPr lang="en-US" sz="1867">
                <a:solidFill>
                  <a:srgbClr val="FFFFFF"/>
                </a:solidFill>
                <a:latin typeface="Open Sauce Bold"/>
              </a:rPr>
              <a:t>3+ years to build new semiconductor fabrication plants for automakers</a:t>
            </a:r>
          </a:p>
          <a:p>
            <a:pPr algn="l">
              <a:lnSpc>
                <a:spcPts val="2613"/>
              </a:lnSpc>
            </a:pPr>
            <a:endParaRPr lang="en-US" sz="1867">
              <a:solidFill>
                <a:srgbClr val="FFFFFF"/>
              </a:solidFill>
              <a:latin typeface="Open Sauce Bold"/>
            </a:endParaRPr>
          </a:p>
        </p:txBody>
      </p:sp>
      <p:sp>
        <p:nvSpPr>
          <p:cNvPr id="27" name="TextBox 27"/>
          <p:cNvSpPr txBox="1"/>
          <p:nvPr/>
        </p:nvSpPr>
        <p:spPr>
          <a:xfrm>
            <a:off x="13931030" y="5271487"/>
            <a:ext cx="3328270" cy="4434381"/>
          </a:xfrm>
          <a:prstGeom prst="rect">
            <a:avLst/>
          </a:prstGeom>
        </p:spPr>
        <p:txBody>
          <a:bodyPr lIns="0" tIns="0" rIns="0" bIns="0" rtlCol="0" anchor="t">
            <a:spAutoFit/>
          </a:bodyPr>
          <a:lstStyle/>
          <a:p>
            <a:pPr marL="395706" lvl="1" indent="-197853" algn="l">
              <a:lnSpc>
                <a:spcPts val="2565"/>
              </a:lnSpc>
              <a:buFont typeface="Arial"/>
              <a:buChar char="•"/>
            </a:pPr>
            <a:r>
              <a:rPr lang="en-US" sz="1832">
                <a:solidFill>
                  <a:srgbClr val="FFFFFF"/>
                </a:solidFill>
                <a:latin typeface="Open Sauce Bold"/>
              </a:rPr>
              <a:t>Automotive lower priority as chip demand spiked for PCs, cellphones during pandemic</a:t>
            </a:r>
          </a:p>
          <a:p>
            <a:pPr marL="395706" lvl="1" indent="-197853" algn="l">
              <a:lnSpc>
                <a:spcPts val="2565"/>
              </a:lnSpc>
              <a:buFont typeface="Arial"/>
              <a:buChar char="•"/>
            </a:pPr>
            <a:r>
              <a:rPr lang="en-US" sz="1832">
                <a:solidFill>
                  <a:srgbClr val="FFFFFF"/>
                </a:solidFill>
                <a:latin typeface="Open Sauce Bold"/>
              </a:rPr>
              <a:t>Mature node capacity constrained, fiercer competition for auto-grade chips</a:t>
            </a:r>
          </a:p>
          <a:p>
            <a:pPr marL="395706" lvl="1" indent="-197853" algn="l">
              <a:lnSpc>
                <a:spcPts val="2565"/>
              </a:lnSpc>
              <a:buFont typeface="Arial"/>
              <a:buChar char="•"/>
            </a:pPr>
            <a:r>
              <a:rPr lang="en-US" sz="1832">
                <a:solidFill>
                  <a:srgbClr val="FFFFFF"/>
                </a:solidFill>
                <a:latin typeface="Open Sauce Bold"/>
              </a:rPr>
              <a:t>Cost-sensitive automotive semiconductors de-prioritized by suppliers</a:t>
            </a:r>
          </a:p>
          <a:p>
            <a:pPr algn="l">
              <a:lnSpc>
                <a:spcPts val="2565"/>
              </a:lnSpc>
            </a:pPr>
            <a:endParaRPr lang="en-US" sz="1832">
              <a:solidFill>
                <a:srgbClr val="FFFFFF"/>
              </a:solidFill>
              <a:latin typeface="Open Sauce Bold"/>
            </a:endParaRPr>
          </a:p>
        </p:txBody>
      </p:sp>
      <p:grpSp>
        <p:nvGrpSpPr>
          <p:cNvPr id="28" name="Group 28"/>
          <p:cNvGrpSpPr/>
          <p:nvPr/>
        </p:nvGrpSpPr>
        <p:grpSpPr>
          <a:xfrm>
            <a:off x="9869347" y="2491041"/>
            <a:ext cx="2786911" cy="1366537"/>
            <a:chOff x="0" y="0"/>
            <a:chExt cx="734001" cy="359911"/>
          </a:xfrm>
        </p:grpSpPr>
        <p:sp>
          <p:nvSpPr>
            <p:cNvPr id="29" name="Freeform 29"/>
            <p:cNvSpPr/>
            <p:nvPr/>
          </p:nvSpPr>
          <p:spPr>
            <a:xfrm>
              <a:off x="0" y="0"/>
              <a:ext cx="734001" cy="359911"/>
            </a:xfrm>
            <a:custGeom>
              <a:avLst/>
              <a:gdLst/>
              <a:ahLst/>
              <a:cxnLst/>
              <a:rect l="l" t="t" r="r" b="b"/>
              <a:pathLst>
                <a:path w="734001" h="359911">
                  <a:moveTo>
                    <a:pt x="33335" y="0"/>
                  </a:moveTo>
                  <a:lnTo>
                    <a:pt x="700666" y="0"/>
                  </a:lnTo>
                  <a:cubicBezTo>
                    <a:pt x="719076" y="0"/>
                    <a:pt x="734001" y="14925"/>
                    <a:pt x="734001" y="33335"/>
                  </a:cubicBezTo>
                  <a:lnTo>
                    <a:pt x="734001" y="326576"/>
                  </a:lnTo>
                  <a:cubicBezTo>
                    <a:pt x="734001" y="344986"/>
                    <a:pt x="719076" y="359911"/>
                    <a:pt x="700666" y="359911"/>
                  </a:cubicBezTo>
                  <a:lnTo>
                    <a:pt x="33335" y="359911"/>
                  </a:lnTo>
                  <a:cubicBezTo>
                    <a:pt x="14925" y="359911"/>
                    <a:pt x="0" y="344986"/>
                    <a:pt x="0" y="326576"/>
                  </a:cubicBezTo>
                  <a:lnTo>
                    <a:pt x="0" y="33335"/>
                  </a:lnTo>
                  <a:cubicBezTo>
                    <a:pt x="0" y="14925"/>
                    <a:pt x="14925" y="0"/>
                    <a:pt x="33335" y="0"/>
                  </a:cubicBezTo>
                  <a:close/>
                </a:path>
              </a:pathLst>
            </a:custGeom>
            <a:solidFill>
              <a:srgbClr val="FFFFFF"/>
            </a:solidFill>
            <a:ln w="38100" cap="sq">
              <a:solidFill>
                <a:srgbClr val="0D355D"/>
              </a:solidFill>
              <a:prstDash val="solid"/>
              <a:miter/>
            </a:ln>
          </p:spPr>
        </p:sp>
        <p:sp>
          <p:nvSpPr>
            <p:cNvPr id="30" name="TextBox 30"/>
            <p:cNvSpPr txBox="1"/>
            <p:nvPr/>
          </p:nvSpPr>
          <p:spPr>
            <a:xfrm>
              <a:off x="0" y="-28575"/>
              <a:ext cx="734001" cy="388486"/>
            </a:xfrm>
            <a:prstGeom prst="rect">
              <a:avLst/>
            </a:prstGeom>
          </p:spPr>
          <p:txBody>
            <a:bodyPr lIns="50800" tIns="50800" rIns="50800" bIns="50800" rtlCol="0" anchor="ctr"/>
            <a:lstStyle/>
            <a:p>
              <a:pPr algn="ctr">
                <a:lnSpc>
                  <a:spcPts val="3120"/>
                </a:lnSpc>
              </a:pPr>
              <a:endParaRPr/>
            </a:p>
          </p:txBody>
        </p:sp>
      </p:grpSp>
      <p:sp>
        <p:nvSpPr>
          <p:cNvPr id="31" name="TextBox 31"/>
          <p:cNvSpPr txBox="1"/>
          <p:nvPr/>
        </p:nvSpPr>
        <p:spPr>
          <a:xfrm>
            <a:off x="9990169" y="2610965"/>
            <a:ext cx="2542397" cy="1153795"/>
          </a:xfrm>
          <a:prstGeom prst="rect">
            <a:avLst/>
          </a:prstGeom>
        </p:spPr>
        <p:txBody>
          <a:bodyPr lIns="0" tIns="0" rIns="0" bIns="0" rtlCol="0" anchor="t">
            <a:spAutoFit/>
          </a:bodyPr>
          <a:lstStyle/>
          <a:p>
            <a:pPr algn="ctr">
              <a:lnSpc>
                <a:spcPts val="3079"/>
              </a:lnSpc>
            </a:pPr>
            <a:r>
              <a:rPr lang="en-US" sz="2199">
                <a:solidFill>
                  <a:srgbClr val="0D355D"/>
                </a:solidFill>
                <a:latin typeface="Open Sauce Bold"/>
              </a:rPr>
              <a:t>Automotive Chip Supply Lead Times</a:t>
            </a:r>
          </a:p>
        </p:txBody>
      </p:sp>
      <p:grpSp>
        <p:nvGrpSpPr>
          <p:cNvPr id="32" name="Group 32"/>
          <p:cNvGrpSpPr/>
          <p:nvPr/>
        </p:nvGrpSpPr>
        <p:grpSpPr>
          <a:xfrm>
            <a:off x="5580356" y="2491041"/>
            <a:ext cx="2887118" cy="1352065"/>
            <a:chOff x="0" y="0"/>
            <a:chExt cx="760393" cy="356100"/>
          </a:xfrm>
        </p:grpSpPr>
        <p:sp>
          <p:nvSpPr>
            <p:cNvPr id="33" name="Freeform 33"/>
            <p:cNvSpPr/>
            <p:nvPr/>
          </p:nvSpPr>
          <p:spPr>
            <a:xfrm>
              <a:off x="0" y="0"/>
              <a:ext cx="760393" cy="356100"/>
            </a:xfrm>
            <a:custGeom>
              <a:avLst/>
              <a:gdLst/>
              <a:ahLst/>
              <a:cxnLst/>
              <a:rect l="l" t="t" r="r" b="b"/>
              <a:pathLst>
                <a:path w="760393" h="356100">
                  <a:moveTo>
                    <a:pt x="32178" y="0"/>
                  </a:moveTo>
                  <a:lnTo>
                    <a:pt x="728215" y="0"/>
                  </a:lnTo>
                  <a:cubicBezTo>
                    <a:pt x="736749" y="0"/>
                    <a:pt x="744934" y="3390"/>
                    <a:pt x="750968" y="9425"/>
                  </a:cubicBezTo>
                  <a:cubicBezTo>
                    <a:pt x="757003" y="15459"/>
                    <a:pt x="760393" y="23644"/>
                    <a:pt x="760393" y="32178"/>
                  </a:cubicBezTo>
                  <a:lnTo>
                    <a:pt x="760393" y="323921"/>
                  </a:lnTo>
                  <a:cubicBezTo>
                    <a:pt x="760393" y="341693"/>
                    <a:pt x="745986" y="356100"/>
                    <a:pt x="728215" y="356100"/>
                  </a:cubicBezTo>
                  <a:lnTo>
                    <a:pt x="32178" y="356100"/>
                  </a:lnTo>
                  <a:cubicBezTo>
                    <a:pt x="23644" y="356100"/>
                    <a:pt x="15459" y="352709"/>
                    <a:pt x="9425" y="346675"/>
                  </a:cubicBezTo>
                  <a:cubicBezTo>
                    <a:pt x="3390" y="340640"/>
                    <a:pt x="0" y="332455"/>
                    <a:pt x="0" y="323921"/>
                  </a:cubicBezTo>
                  <a:lnTo>
                    <a:pt x="0" y="32178"/>
                  </a:lnTo>
                  <a:cubicBezTo>
                    <a:pt x="0" y="23644"/>
                    <a:pt x="3390" y="15459"/>
                    <a:pt x="9425" y="9425"/>
                  </a:cubicBezTo>
                  <a:cubicBezTo>
                    <a:pt x="15459" y="3390"/>
                    <a:pt x="23644" y="0"/>
                    <a:pt x="32178" y="0"/>
                  </a:cubicBezTo>
                  <a:close/>
                </a:path>
              </a:pathLst>
            </a:custGeom>
            <a:solidFill>
              <a:srgbClr val="FFFFFF"/>
            </a:solidFill>
            <a:ln w="38100" cap="sq">
              <a:solidFill>
                <a:srgbClr val="0D355D"/>
              </a:solidFill>
              <a:prstDash val="solid"/>
              <a:miter/>
            </a:ln>
          </p:spPr>
        </p:sp>
        <p:sp>
          <p:nvSpPr>
            <p:cNvPr id="34" name="TextBox 34"/>
            <p:cNvSpPr txBox="1"/>
            <p:nvPr/>
          </p:nvSpPr>
          <p:spPr>
            <a:xfrm>
              <a:off x="0" y="-28575"/>
              <a:ext cx="760393" cy="384675"/>
            </a:xfrm>
            <a:prstGeom prst="rect">
              <a:avLst/>
            </a:prstGeom>
          </p:spPr>
          <p:txBody>
            <a:bodyPr lIns="50800" tIns="50800" rIns="50800" bIns="50800" rtlCol="0" anchor="ctr"/>
            <a:lstStyle/>
            <a:p>
              <a:pPr algn="ctr">
                <a:lnSpc>
                  <a:spcPts val="3120"/>
                </a:lnSpc>
              </a:pPr>
              <a:endParaRPr/>
            </a:p>
          </p:txBody>
        </p:sp>
      </p:grpSp>
      <p:sp>
        <p:nvSpPr>
          <p:cNvPr id="35" name="TextBox 35"/>
          <p:cNvSpPr txBox="1"/>
          <p:nvPr/>
        </p:nvSpPr>
        <p:spPr>
          <a:xfrm>
            <a:off x="5681382" y="2605747"/>
            <a:ext cx="2710163" cy="1084554"/>
          </a:xfrm>
          <a:prstGeom prst="rect">
            <a:avLst/>
          </a:prstGeom>
        </p:spPr>
        <p:txBody>
          <a:bodyPr lIns="0" tIns="0" rIns="0" bIns="0" rtlCol="0" anchor="t">
            <a:spAutoFit/>
          </a:bodyPr>
          <a:lstStyle/>
          <a:p>
            <a:pPr algn="ctr">
              <a:lnSpc>
                <a:spcPts val="2955"/>
              </a:lnSpc>
            </a:pPr>
            <a:r>
              <a:rPr lang="en-US" sz="2110">
                <a:solidFill>
                  <a:srgbClr val="0D355D"/>
                </a:solidFill>
                <a:latin typeface="Open Sauce Bold"/>
              </a:rPr>
              <a:t>Just-In-Time Supply Chain Visibility Gaps</a:t>
            </a:r>
          </a:p>
        </p:txBody>
      </p:sp>
      <p:grpSp>
        <p:nvGrpSpPr>
          <p:cNvPr id="36" name="Group 36"/>
          <p:cNvGrpSpPr/>
          <p:nvPr/>
        </p:nvGrpSpPr>
        <p:grpSpPr>
          <a:xfrm>
            <a:off x="14190131" y="2491041"/>
            <a:ext cx="2759104" cy="1394126"/>
            <a:chOff x="0" y="0"/>
            <a:chExt cx="726677" cy="367177"/>
          </a:xfrm>
        </p:grpSpPr>
        <p:sp>
          <p:nvSpPr>
            <p:cNvPr id="37" name="Freeform 37"/>
            <p:cNvSpPr/>
            <p:nvPr/>
          </p:nvSpPr>
          <p:spPr>
            <a:xfrm>
              <a:off x="0" y="0"/>
              <a:ext cx="726677" cy="367177"/>
            </a:xfrm>
            <a:custGeom>
              <a:avLst/>
              <a:gdLst/>
              <a:ahLst/>
              <a:cxnLst/>
              <a:rect l="l" t="t" r="r" b="b"/>
              <a:pathLst>
                <a:path w="726677" h="367177">
                  <a:moveTo>
                    <a:pt x="33671" y="0"/>
                  </a:moveTo>
                  <a:lnTo>
                    <a:pt x="693006" y="0"/>
                  </a:lnTo>
                  <a:cubicBezTo>
                    <a:pt x="701936" y="0"/>
                    <a:pt x="710501" y="3548"/>
                    <a:pt x="716815" y="9862"/>
                  </a:cubicBezTo>
                  <a:cubicBezTo>
                    <a:pt x="723130" y="16177"/>
                    <a:pt x="726677" y="24741"/>
                    <a:pt x="726677" y="33671"/>
                  </a:cubicBezTo>
                  <a:lnTo>
                    <a:pt x="726677" y="333506"/>
                  </a:lnTo>
                  <a:cubicBezTo>
                    <a:pt x="726677" y="342436"/>
                    <a:pt x="723130" y="351000"/>
                    <a:pt x="716815" y="357315"/>
                  </a:cubicBezTo>
                  <a:cubicBezTo>
                    <a:pt x="710501" y="363630"/>
                    <a:pt x="701936" y="367177"/>
                    <a:pt x="693006" y="367177"/>
                  </a:cubicBezTo>
                  <a:lnTo>
                    <a:pt x="33671" y="367177"/>
                  </a:lnTo>
                  <a:cubicBezTo>
                    <a:pt x="24741" y="367177"/>
                    <a:pt x="16177" y="363630"/>
                    <a:pt x="9862" y="357315"/>
                  </a:cubicBezTo>
                  <a:cubicBezTo>
                    <a:pt x="3548" y="351000"/>
                    <a:pt x="0" y="342436"/>
                    <a:pt x="0" y="333506"/>
                  </a:cubicBezTo>
                  <a:lnTo>
                    <a:pt x="0" y="33671"/>
                  </a:lnTo>
                  <a:cubicBezTo>
                    <a:pt x="0" y="24741"/>
                    <a:pt x="3548" y="16177"/>
                    <a:pt x="9862" y="9862"/>
                  </a:cubicBezTo>
                  <a:cubicBezTo>
                    <a:pt x="16177" y="3548"/>
                    <a:pt x="24741" y="0"/>
                    <a:pt x="33671" y="0"/>
                  </a:cubicBezTo>
                  <a:close/>
                </a:path>
              </a:pathLst>
            </a:custGeom>
            <a:solidFill>
              <a:srgbClr val="FFFFFF"/>
            </a:solidFill>
            <a:ln w="38100" cap="sq">
              <a:solidFill>
                <a:srgbClr val="0D355D"/>
              </a:solidFill>
              <a:prstDash val="solid"/>
              <a:miter/>
            </a:ln>
          </p:spPr>
        </p:sp>
        <p:sp>
          <p:nvSpPr>
            <p:cNvPr id="38" name="TextBox 38"/>
            <p:cNvSpPr txBox="1"/>
            <p:nvPr/>
          </p:nvSpPr>
          <p:spPr>
            <a:xfrm>
              <a:off x="0" y="-28575"/>
              <a:ext cx="726677" cy="395752"/>
            </a:xfrm>
            <a:prstGeom prst="rect">
              <a:avLst/>
            </a:prstGeom>
          </p:spPr>
          <p:txBody>
            <a:bodyPr lIns="50800" tIns="50800" rIns="50800" bIns="50800" rtlCol="0" anchor="ctr"/>
            <a:lstStyle/>
            <a:p>
              <a:pPr algn="ctr">
                <a:lnSpc>
                  <a:spcPts val="3120"/>
                </a:lnSpc>
              </a:pPr>
              <a:endParaRPr/>
            </a:p>
          </p:txBody>
        </p:sp>
      </p:grpSp>
      <p:sp>
        <p:nvSpPr>
          <p:cNvPr id="39" name="TextBox 39"/>
          <p:cNvSpPr txBox="1"/>
          <p:nvPr/>
        </p:nvSpPr>
        <p:spPr>
          <a:xfrm>
            <a:off x="14275414" y="2609522"/>
            <a:ext cx="2559197" cy="1108710"/>
          </a:xfrm>
          <a:prstGeom prst="rect">
            <a:avLst/>
          </a:prstGeom>
        </p:spPr>
        <p:txBody>
          <a:bodyPr lIns="0" tIns="0" rIns="0" bIns="0" rtlCol="0" anchor="t">
            <a:spAutoFit/>
          </a:bodyPr>
          <a:lstStyle/>
          <a:p>
            <a:pPr algn="ctr">
              <a:lnSpc>
                <a:spcPts val="2940"/>
              </a:lnSpc>
            </a:pPr>
            <a:r>
              <a:rPr lang="en-US" sz="2100">
                <a:solidFill>
                  <a:srgbClr val="0D355D"/>
                </a:solidFill>
                <a:latin typeface="Open Sauce Bold"/>
              </a:rPr>
              <a:t>Competition From Consumer Electronics</a:t>
            </a:r>
          </a:p>
        </p:txBody>
      </p:sp>
      <p:sp>
        <p:nvSpPr>
          <p:cNvPr id="40" name="TextBox 40"/>
          <p:cNvSpPr txBox="1"/>
          <p:nvPr/>
        </p:nvSpPr>
        <p:spPr>
          <a:xfrm>
            <a:off x="638572" y="218571"/>
            <a:ext cx="16657048" cy="1201420"/>
          </a:xfrm>
          <a:prstGeom prst="rect">
            <a:avLst/>
          </a:prstGeom>
        </p:spPr>
        <p:txBody>
          <a:bodyPr lIns="0" tIns="0" rIns="0" bIns="0" rtlCol="0" anchor="t">
            <a:spAutoFit/>
          </a:bodyPr>
          <a:lstStyle/>
          <a:p>
            <a:pPr algn="l">
              <a:lnSpc>
                <a:spcPts val="9620"/>
              </a:lnSpc>
            </a:pPr>
            <a:r>
              <a:rPr lang="en-US" sz="7400">
                <a:solidFill>
                  <a:srgbClr val="000000"/>
                </a:solidFill>
                <a:latin typeface="Open Sauce"/>
              </a:rPr>
              <a:t>Current Supply Chain Situation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83171" y="0"/>
            <a:ext cx="2204829" cy="1794865"/>
          </a:xfrm>
          <a:prstGeom prst="rect">
            <a:avLst/>
          </a:prstGeom>
          <a:solidFill>
            <a:srgbClr val="1A548F"/>
          </a:solidFill>
        </p:spPr>
      </p:sp>
      <p:grpSp>
        <p:nvGrpSpPr>
          <p:cNvPr id="3" name="Group 3"/>
          <p:cNvGrpSpPr/>
          <p:nvPr/>
        </p:nvGrpSpPr>
        <p:grpSpPr>
          <a:xfrm>
            <a:off x="16698220" y="802271"/>
            <a:ext cx="974732" cy="190323"/>
            <a:chOff x="0" y="0"/>
            <a:chExt cx="2198440" cy="429260"/>
          </a:xfrm>
        </p:grpSpPr>
        <p:sp>
          <p:nvSpPr>
            <p:cNvPr id="4" name="Freeform 4"/>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id="5" name="Freeform 5"/>
          <p:cNvSpPr/>
          <p:nvPr/>
        </p:nvSpPr>
        <p:spPr>
          <a:xfrm>
            <a:off x="13584567" y="5465428"/>
            <a:ext cx="2498604" cy="2592891"/>
          </a:xfrm>
          <a:custGeom>
            <a:avLst/>
            <a:gdLst/>
            <a:ahLst/>
            <a:cxnLst/>
            <a:rect l="l" t="t" r="r" b="b"/>
            <a:pathLst>
              <a:path w="2498604" h="2592891">
                <a:moveTo>
                  <a:pt x="0" y="0"/>
                </a:moveTo>
                <a:lnTo>
                  <a:pt x="2498604" y="0"/>
                </a:lnTo>
                <a:lnTo>
                  <a:pt x="2498604" y="2592891"/>
                </a:lnTo>
                <a:lnTo>
                  <a:pt x="0" y="2592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6440783" y="3429149"/>
            <a:ext cx="5406433" cy="1478109"/>
            <a:chOff x="0" y="0"/>
            <a:chExt cx="1423917" cy="389296"/>
          </a:xfrm>
        </p:grpSpPr>
        <p:sp>
          <p:nvSpPr>
            <p:cNvPr id="7" name="Freeform 7"/>
            <p:cNvSpPr/>
            <p:nvPr/>
          </p:nvSpPr>
          <p:spPr>
            <a:xfrm>
              <a:off x="0" y="0"/>
              <a:ext cx="1423917" cy="389296"/>
            </a:xfrm>
            <a:custGeom>
              <a:avLst/>
              <a:gdLst/>
              <a:ahLst/>
              <a:cxnLst/>
              <a:rect l="l" t="t" r="r" b="b"/>
              <a:pathLst>
                <a:path w="1423917" h="389296">
                  <a:moveTo>
                    <a:pt x="0" y="0"/>
                  </a:moveTo>
                  <a:lnTo>
                    <a:pt x="1423917" y="0"/>
                  </a:lnTo>
                  <a:lnTo>
                    <a:pt x="1423917" y="389296"/>
                  </a:lnTo>
                  <a:lnTo>
                    <a:pt x="0" y="389296"/>
                  </a:lnTo>
                  <a:close/>
                </a:path>
              </a:pathLst>
            </a:custGeom>
            <a:solidFill>
              <a:srgbClr val="1A548F"/>
            </a:solidFill>
          </p:spPr>
        </p:sp>
        <p:sp>
          <p:nvSpPr>
            <p:cNvPr id="8" name="TextBox 8"/>
            <p:cNvSpPr txBox="1"/>
            <p:nvPr/>
          </p:nvSpPr>
          <p:spPr>
            <a:xfrm>
              <a:off x="0" y="-28575"/>
              <a:ext cx="1423917" cy="417871"/>
            </a:xfrm>
            <a:prstGeom prst="rect">
              <a:avLst/>
            </a:prstGeom>
          </p:spPr>
          <p:txBody>
            <a:bodyPr lIns="50800" tIns="50800" rIns="50800" bIns="50800" rtlCol="0" anchor="ctr"/>
            <a:lstStyle/>
            <a:p>
              <a:pPr algn="ctr">
                <a:lnSpc>
                  <a:spcPts val="3249"/>
                </a:lnSpc>
              </a:pPr>
              <a:endParaRPr/>
            </a:p>
          </p:txBody>
        </p:sp>
      </p:grpSp>
      <p:grpSp>
        <p:nvGrpSpPr>
          <p:cNvPr id="9" name="Group 9"/>
          <p:cNvGrpSpPr/>
          <p:nvPr/>
        </p:nvGrpSpPr>
        <p:grpSpPr>
          <a:xfrm>
            <a:off x="757402" y="3429149"/>
            <a:ext cx="5406433" cy="1478109"/>
            <a:chOff x="0" y="0"/>
            <a:chExt cx="1423917" cy="389296"/>
          </a:xfrm>
        </p:grpSpPr>
        <p:sp>
          <p:nvSpPr>
            <p:cNvPr id="10" name="Freeform 10"/>
            <p:cNvSpPr/>
            <p:nvPr/>
          </p:nvSpPr>
          <p:spPr>
            <a:xfrm>
              <a:off x="0" y="0"/>
              <a:ext cx="1423917" cy="389296"/>
            </a:xfrm>
            <a:custGeom>
              <a:avLst/>
              <a:gdLst/>
              <a:ahLst/>
              <a:cxnLst/>
              <a:rect l="l" t="t" r="r" b="b"/>
              <a:pathLst>
                <a:path w="1423917" h="389296">
                  <a:moveTo>
                    <a:pt x="0" y="0"/>
                  </a:moveTo>
                  <a:lnTo>
                    <a:pt x="1423917" y="0"/>
                  </a:lnTo>
                  <a:lnTo>
                    <a:pt x="1423917" y="389296"/>
                  </a:lnTo>
                  <a:lnTo>
                    <a:pt x="0" y="389296"/>
                  </a:lnTo>
                  <a:close/>
                </a:path>
              </a:pathLst>
            </a:custGeom>
            <a:solidFill>
              <a:srgbClr val="1A548F"/>
            </a:solidFill>
          </p:spPr>
        </p:sp>
        <p:sp>
          <p:nvSpPr>
            <p:cNvPr id="11" name="TextBox 11"/>
            <p:cNvSpPr txBox="1"/>
            <p:nvPr/>
          </p:nvSpPr>
          <p:spPr>
            <a:xfrm>
              <a:off x="0" y="-28575"/>
              <a:ext cx="1423917" cy="417871"/>
            </a:xfrm>
            <a:prstGeom prst="rect">
              <a:avLst/>
            </a:prstGeom>
          </p:spPr>
          <p:txBody>
            <a:bodyPr lIns="50800" tIns="50800" rIns="50800" bIns="50800" rtlCol="0" anchor="ctr"/>
            <a:lstStyle/>
            <a:p>
              <a:pPr algn="ctr">
                <a:lnSpc>
                  <a:spcPts val="3249"/>
                </a:lnSpc>
              </a:pPr>
              <a:endParaRPr/>
            </a:p>
          </p:txBody>
        </p:sp>
      </p:grpSp>
      <p:grpSp>
        <p:nvGrpSpPr>
          <p:cNvPr id="12" name="Group 12"/>
          <p:cNvGrpSpPr/>
          <p:nvPr/>
        </p:nvGrpSpPr>
        <p:grpSpPr>
          <a:xfrm>
            <a:off x="12124164" y="3429149"/>
            <a:ext cx="5406433" cy="1478109"/>
            <a:chOff x="0" y="0"/>
            <a:chExt cx="1423917" cy="389296"/>
          </a:xfrm>
        </p:grpSpPr>
        <p:sp>
          <p:nvSpPr>
            <p:cNvPr id="13" name="Freeform 13"/>
            <p:cNvSpPr/>
            <p:nvPr/>
          </p:nvSpPr>
          <p:spPr>
            <a:xfrm>
              <a:off x="0" y="0"/>
              <a:ext cx="1423917" cy="389296"/>
            </a:xfrm>
            <a:custGeom>
              <a:avLst/>
              <a:gdLst/>
              <a:ahLst/>
              <a:cxnLst/>
              <a:rect l="l" t="t" r="r" b="b"/>
              <a:pathLst>
                <a:path w="1423917" h="389296">
                  <a:moveTo>
                    <a:pt x="0" y="0"/>
                  </a:moveTo>
                  <a:lnTo>
                    <a:pt x="1423917" y="0"/>
                  </a:lnTo>
                  <a:lnTo>
                    <a:pt x="1423917" y="389296"/>
                  </a:lnTo>
                  <a:lnTo>
                    <a:pt x="0" y="389296"/>
                  </a:lnTo>
                  <a:close/>
                </a:path>
              </a:pathLst>
            </a:custGeom>
            <a:solidFill>
              <a:srgbClr val="1A548F"/>
            </a:solidFill>
          </p:spPr>
        </p:sp>
        <p:sp>
          <p:nvSpPr>
            <p:cNvPr id="14" name="TextBox 14"/>
            <p:cNvSpPr txBox="1"/>
            <p:nvPr/>
          </p:nvSpPr>
          <p:spPr>
            <a:xfrm>
              <a:off x="0" y="-28575"/>
              <a:ext cx="1423917" cy="417871"/>
            </a:xfrm>
            <a:prstGeom prst="rect">
              <a:avLst/>
            </a:prstGeom>
          </p:spPr>
          <p:txBody>
            <a:bodyPr lIns="50800" tIns="50800" rIns="50800" bIns="50800" rtlCol="0" anchor="ctr"/>
            <a:lstStyle/>
            <a:p>
              <a:pPr algn="ctr">
                <a:lnSpc>
                  <a:spcPts val="3249"/>
                </a:lnSpc>
              </a:pPr>
              <a:endParaRPr/>
            </a:p>
          </p:txBody>
        </p:sp>
      </p:grpSp>
      <p:sp>
        <p:nvSpPr>
          <p:cNvPr id="15" name="Freeform 15"/>
          <p:cNvSpPr/>
          <p:nvPr/>
        </p:nvSpPr>
        <p:spPr>
          <a:xfrm>
            <a:off x="7745383" y="5465428"/>
            <a:ext cx="2797233" cy="2797233"/>
          </a:xfrm>
          <a:custGeom>
            <a:avLst/>
            <a:gdLst/>
            <a:ahLst/>
            <a:cxnLst/>
            <a:rect l="l" t="t" r="r" b="b"/>
            <a:pathLst>
              <a:path w="2797233" h="2797233">
                <a:moveTo>
                  <a:pt x="0" y="0"/>
                </a:moveTo>
                <a:lnTo>
                  <a:pt x="2797234" y="0"/>
                </a:lnTo>
                <a:lnTo>
                  <a:pt x="2797234" y="2797233"/>
                </a:lnTo>
                <a:lnTo>
                  <a:pt x="0" y="27972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812093" y="5592919"/>
            <a:ext cx="3297052" cy="2337910"/>
          </a:xfrm>
          <a:custGeom>
            <a:avLst/>
            <a:gdLst/>
            <a:ahLst/>
            <a:cxnLst/>
            <a:rect l="l" t="t" r="r" b="b"/>
            <a:pathLst>
              <a:path w="3297052" h="2337910">
                <a:moveTo>
                  <a:pt x="0" y="0"/>
                </a:moveTo>
                <a:lnTo>
                  <a:pt x="3297052" y="0"/>
                </a:lnTo>
                <a:lnTo>
                  <a:pt x="3297052" y="2337909"/>
                </a:lnTo>
                <a:lnTo>
                  <a:pt x="0" y="2337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7" name="Group 17"/>
          <p:cNvGrpSpPr/>
          <p:nvPr/>
        </p:nvGrpSpPr>
        <p:grpSpPr>
          <a:xfrm>
            <a:off x="6789645" y="3660010"/>
            <a:ext cx="4708709" cy="1638685"/>
            <a:chOff x="0" y="0"/>
            <a:chExt cx="6278279" cy="2184914"/>
          </a:xfrm>
        </p:grpSpPr>
        <p:sp>
          <p:nvSpPr>
            <p:cNvPr id="18" name="TextBox 18"/>
            <p:cNvSpPr txBox="1"/>
            <p:nvPr/>
          </p:nvSpPr>
          <p:spPr>
            <a:xfrm>
              <a:off x="0" y="-38100"/>
              <a:ext cx="6278279" cy="1331807"/>
            </a:xfrm>
            <a:prstGeom prst="rect">
              <a:avLst/>
            </a:prstGeom>
          </p:spPr>
          <p:txBody>
            <a:bodyPr lIns="0" tIns="0" rIns="0" bIns="0" rtlCol="0" anchor="t">
              <a:spAutoFit/>
            </a:bodyPr>
            <a:lstStyle/>
            <a:p>
              <a:pPr algn="ctr">
                <a:lnSpc>
                  <a:spcPts val="4029"/>
                </a:lnSpc>
              </a:pPr>
              <a:r>
                <a:rPr lang="en-US" sz="3099">
                  <a:solidFill>
                    <a:srgbClr val="FFFFFF"/>
                  </a:solidFill>
                  <a:latin typeface="Open Sauce Bold"/>
                </a:rPr>
                <a:t>IoT solving Chip Shortage</a:t>
              </a:r>
            </a:p>
          </p:txBody>
        </p:sp>
        <p:sp>
          <p:nvSpPr>
            <p:cNvPr id="19" name="TextBox 19"/>
            <p:cNvSpPr txBox="1"/>
            <p:nvPr/>
          </p:nvSpPr>
          <p:spPr>
            <a:xfrm>
              <a:off x="0" y="1620736"/>
              <a:ext cx="6278279" cy="564177"/>
            </a:xfrm>
            <a:prstGeom prst="rect">
              <a:avLst/>
            </a:prstGeom>
          </p:spPr>
          <p:txBody>
            <a:bodyPr lIns="0" tIns="0" rIns="0" bIns="0" rtlCol="0" anchor="t">
              <a:spAutoFit/>
            </a:bodyPr>
            <a:lstStyle/>
            <a:p>
              <a:pPr algn="l">
                <a:lnSpc>
                  <a:spcPts val="3672"/>
                </a:lnSpc>
              </a:pPr>
              <a:endParaRPr/>
            </a:p>
          </p:txBody>
        </p:sp>
      </p:grpSp>
      <p:sp>
        <p:nvSpPr>
          <p:cNvPr id="20" name="TextBox 20"/>
          <p:cNvSpPr txBox="1"/>
          <p:nvPr/>
        </p:nvSpPr>
        <p:spPr>
          <a:xfrm>
            <a:off x="757402" y="533780"/>
            <a:ext cx="15325769" cy="1201420"/>
          </a:xfrm>
          <a:prstGeom prst="rect">
            <a:avLst/>
          </a:prstGeom>
        </p:spPr>
        <p:txBody>
          <a:bodyPr lIns="0" tIns="0" rIns="0" bIns="0" rtlCol="0" anchor="t">
            <a:spAutoFit/>
          </a:bodyPr>
          <a:lstStyle/>
          <a:p>
            <a:pPr algn="l">
              <a:lnSpc>
                <a:spcPts val="9619"/>
              </a:lnSpc>
            </a:pPr>
            <a:r>
              <a:rPr lang="en-US" sz="7399" spc="-147">
                <a:solidFill>
                  <a:srgbClr val="222221"/>
                </a:solidFill>
                <a:latin typeface="Open Sauce"/>
              </a:rPr>
              <a:t>Technology and their Applications</a:t>
            </a:r>
          </a:p>
        </p:txBody>
      </p:sp>
      <p:grpSp>
        <p:nvGrpSpPr>
          <p:cNvPr id="21" name="Group 21"/>
          <p:cNvGrpSpPr/>
          <p:nvPr/>
        </p:nvGrpSpPr>
        <p:grpSpPr>
          <a:xfrm>
            <a:off x="1106265" y="2872790"/>
            <a:ext cx="4708709" cy="2425905"/>
            <a:chOff x="0" y="0"/>
            <a:chExt cx="6278279" cy="3234540"/>
          </a:xfrm>
        </p:grpSpPr>
        <p:sp>
          <p:nvSpPr>
            <p:cNvPr id="22" name="TextBox 22"/>
            <p:cNvSpPr txBox="1"/>
            <p:nvPr/>
          </p:nvSpPr>
          <p:spPr>
            <a:xfrm>
              <a:off x="0" y="1011527"/>
              <a:ext cx="6278279" cy="1331807"/>
            </a:xfrm>
            <a:prstGeom prst="rect">
              <a:avLst/>
            </a:prstGeom>
          </p:spPr>
          <p:txBody>
            <a:bodyPr lIns="0" tIns="0" rIns="0" bIns="0" rtlCol="0" anchor="t">
              <a:spAutoFit/>
            </a:bodyPr>
            <a:lstStyle/>
            <a:p>
              <a:pPr algn="ctr">
                <a:lnSpc>
                  <a:spcPts val="4029"/>
                </a:lnSpc>
              </a:pPr>
              <a:r>
                <a:rPr lang="en-US" sz="3099">
                  <a:solidFill>
                    <a:srgbClr val="FFFFFF"/>
                  </a:solidFill>
                  <a:latin typeface="Open Sauce Bold"/>
                </a:rPr>
                <a:t>AI to detect changes in demand and supply</a:t>
              </a:r>
            </a:p>
          </p:txBody>
        </p:sp>
        <p:sp>
          <p:nvSpPr>
            <p:cNvPr id="23" name="TextBox 23"/>
            <p:cNvSpPr txBox="1"/>
            <p:nvPr/>
          </p:nvSpPr>
          <p:spPr>
            <a:xfrm>
              <a:off x="0" y="2670363"/>
              <a:ext cx="6278279" cy="564177"/>
            </a:xfrm>
            <a:prstGeom prst="rect">
              <a:avLst/>
            </a:prstGeom>
          </p:spPr>
          <p:txBody>
            <a:bodyPr lIns="0" tIns="0" rIns="0" bIns="0" rtlCol="0" anchor="t">
              <a:spAutoFit/>
            </a:bodyPr>
            <a:lstStyle/>
            <a:p>
              <a:pPr algn="l">
                <a:lnSpc>
                  <a:spcPts val="3672"/>
                </a:lnSpc>
              </a:pPr>
              <a:endParaRPr/>
            </a:p>
          </p:txBody>
        </p:sp>
        <p:sp>
          <p:nvSpPr>
            <p:cNvPr id="24" name="TextBox 24"/>
            <p:cNvSpPr txBox="1"/>
            <p:nvPr/>
          </p:nvSpPr>
          <p:spPr>
            <a:xfrm>
              <a:off x="0" y="-38100"/>
              <a:ext cx="874665" cy="694022"/>
            </a:xfrm>
            <a:prstGeom prst="rect">
              <a:avLst/>
            </a:prstGeom>
          </p:spPr>
          <p:txBody>
            <a:bodyPr lIns="0" tIns="0" rIns="0" bIns="0" rtlCol="0" anchor="t">
              <a:spAutoFit/>
            </a:bodyPr>
            <a:lstStyle/>
            <a:p>
              <a:pPr algn="l">
                <a:lnSpc>
                  <a:spcPts val="4243"/>
                </a:lnSpc>
              </a:pPr>
              <a:endParaRPr/>
            </a:p>
          </p:txBody>
        </p:sp>
      </p:grpSp>
      <p:grpSp>
        <p:nvGrpSpPr>
          <p:cNvPr id="25" name="Group 25"/>
          <p:cNvGrpSpPr/>
          <p:nvPr/>
        </p:nvGrpSpPr>
        <p:grpSpPr>
          <a:xfrm>
            <a:off x="12473026" y="3677111"/>
            <a:ext cx="4708709" cy="1621584"/>
            <a:chOff x="0" y="0"/>
            <a:chExt cx="6278279" cy="2162111"/>
          </a:xfrm>
        </p:grpSpPr>
        <p:sp>
          <p:nvSpPr>
            <p:cNvPr id="26" name="TextBox 26"/>
            <p:cNvSpPr txBox="1"/>
            <p:nvPr/>
          </p:nvSpPr>
          <p:spPr>
            <a:xfrm>
              <a:off x="0" y="-38100"/>
              <a:ext cx="6278279" cy="1331807"/>
            </a:xfrm>
            <a:prstGeom prst="rect">
              <a:avLst/>
            </a:prstGeom>
          </p:spPr>
          <p:txBody>
            <a:bodyPr lIns="0" tIns="0" rIns="0" bIns="0" rtlCol="0" anchor="t">
              <a:spAutoFit/>
            </a:bodyPr>
            <a:lstStyle/>
            <a:p>
              <a:pPr algn="ctr">
                <a:lnSpc>
                  <a:spcPts val="4029"/>
                </a:lnSpc>
              </a:pPr>
              <a:r>
                <a:rPr lang="en-US" sz="3099">
                  <a:solidFill>
                    <a:srgbClr val="FFFFFF"/>
                  </a:solidFill>
                  <a:latin typeface="Open Sauce Bold"/>
                </a:rPr>
                <a:t>Blockchain integration with IoT</a:t>
              </a:r>
            </a:p>
          </p:txBody>
        </p:sp>
        <p:sp>
          <p:nvSpPr>
            <p:cNvPr id="27" name="TextBox 27"/>
            <p:cNvSpPr txBox="1"/>
            <p:nvPr/>
          </p:nvSpPr>
          <p:spPr>
            <a:xfrm>
              <a:off x="0" y="1620736"/>
              <a:ext cx="6278279" cy="541375"/>
            </a:xfrm>
            <a:prstGeom prst="rect">
              <a:avLst/>
            </a:prstGeom>
          </p:spPr>
          <p:txBody>
            <a:bodyPr lIns="0" tIns="0" rIns="0" bIns="0" rtlCol="0" anchor="t">
              <a:spAutoFit/>
            </a:bodyPr>
            <a:lstStyle/>
            <a:p>
              <a:pPr algn="l">
                <a:lnSpc>
                  <a:spcPts val="358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266570" cy="10287000"/>
          </a:xfrm>
          <a:prstGeom prst="rect">
            <a:avLst/>
          </a:prstGeom>
          <a:solidFill>
            <a:srgbClr val="1C4C94"/>
          </a:solidFill>
        </p:spPr>
      </p:sp>
      <p:sp>
        <p:nvSpPr>
          <p:cNvPr id="3" name="Freeform 3"/>
          <p:cNvSpPr/>
          <p:nvPr/>
        </p:nvSpPr>
        <p:spPr>
          <a:xfrm>
            <a:off x="-329844" y="4834363"/>
            <a:ext cx="7596414" cy="5452637"/>
          </a:xfrm>
          <a:custGeom>
            <a:avLst/>
            <a:gdLst/>
            <a:ahLst/>
            <a:cxnLst/>
            <a:rect l="l" t="t" r="r" b="b"/>
            <a:pathLst>
              <a:path w="7596414" h="5452637">
                <a:moveTo>
                  <a:pt x="0" y="0"/>
                </a:moveTo>
                <a:lnTo>
                  <a:pt x="7596414" y="0"/>
                </a:lnTo>
                <a:lnTo>
                  <a:pt x="7596414" y="5452637"/>
                </a:lnTo>
                <a:lnTo>
                  <a:pt x="0" y="5452637"/>
                </a:lnTo>
                <a:lnTo>
                  <a:pt x="0" y="0"/>
                </a:lnTo>
                <a:close/>
              </a:path>
            </a:pathLst>
          </a:custGeom>
          <a:blipFill>
            <a:blip r:embed="rId3">
              <a:alphaModFix amt="77000"/>
            </a:blip>
            <a:stretch>
              <a:fillRect l="-20566" r="-25734"/>
            </a:stretch>
          </a:blipFill>
        </p:spPr>
      </p:sp>
      <p:sp>
        <p:nvSpPr>
          <p:cNvPr id="4" name="Freeform 4"/>
          <p:cNvSpPr/>
          <p:nvPr/>
        </p:nvSpPr>
        <p:spPr>
          <a:xfrm>
            <a:off x="9144000" y="1423505"/>
            <a:ext cx="1169707" cy="1153624"/>
          </a:xfrm>
          <a:custGeom>
            <a:avLst/>
            <a:gdLst/>
            <a:ahLst/>
            <a:cxnLst/>
            <a:rect l="l" t="t" r="r" b="b"/>
            <a:pathLst>
              <a:path w="1169707" h="1153624">
                <a:moveTo>
                  <a:pt x="0" y="0"/>
                </a:moveTo>
                <a:lnTo>
                  <a:pt x="1169707" y="0"/>
                </a:lnTo>
                <a:lnTo>
                  <a:pt x="1169707" y="1153624"/>
                </a:lnTo>
                <a:lnTo>
                  <a:pt x="0" y="11536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144000" y="3417690"/>
            <a:ext cx="1167568" cy="1004109"/>
          </a:xfrm>
          <a:custGeom>
            <a:avLst/>
            <a:gdLst/>
            <a:ahLst/>
            <a:cxnLst/>
            <a:rect l="l" t="t" r="r" b="b"/>
            <a:pathLst>
              <a:path w="1167568" h="1004109">
                <a:moveTo>
                  <a:pt x="0" y="0"/>
                </a:moveTo>
                <a:lnTo>
                  <a:pt x="1167568" y="0"/>
                </a:lnTo>
                <a:lnTo>
                  <a:pt x="1167568" y="1004109"/>
                </a:lnTo>
                <a:lnTo>
                  <a:pt x="0" y="1004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200810" y="5423231"/>
            <a:ext cx="1226021" cy="1226021"/>
          </a:xfrm>
          <a:custGeom>
            <a:avLst/>
            <a:gdLst/>
            <a:ahLst/>
            <a:cxnLst/>
            <a:rect l="l" t="t" r="r" b="b"/>
            <a:pathLst>
              <a:path w="1226021" h="1226021">
                <a:moveTo>
                  <a:pt x="0" y="0"/>
                </a:moveTo>
                <a:lnTo>
                  <a:pt x="1226021" y="0"/>
                </a:lnTo>
                <a:lnTo>
                  <a:pt x="1226021" y="1226020"/>
                </a:lnTo>
                <a:lnTo>
                  <a:pt x="0" y="12260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360434" y="7634179"/>
            <a:ext cx="1293165" cy="1307879"/>
          </a:xfrm>
          <a:custGeom>
            <a:avLst/>
            <a:gdLst/>
            <a:ahLst/>
            <a:cxnLst/>
            <a:rect l="l" t="t" r="r" b="b"/>
            <a:pathLst>
              <a:path w="1293165" h="1307879">
                <a:moveTo>
                  <a:pt x="0" y="0"/>
                </a:moveTo>
                <a:lnTo>
                  <a:pt x="1293165" y="0"/>
                </a:lnTo>
                <a:lnTo>
                  <a:pt x="1293165" y="1307878"/>
                </a:lnTo>
                <a:lnTo>
                  <a:pt x="0" y="13078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10426831" y="1273708"/>
            <a:ext cx="9152041" cy="1220348"/>
            <a:chOff x="0" y="0"/>
            <a:chExt cx="12202722" cy="1627130"/>
          </a:xfrm>
        </p:grpSpPr>
        <p:sp>
          <p:nvSpPr>
            <p:cNvPr id="9" name="TextBox 9"/>
            <p:cNvSpPr txBox="1"/>
            <p:nvPr/>
          </p:nvSpPr>
          <p:spPr>
            <a:xfrm>
              <a:off x="0" y="129744"/>
              <a:ext cx="861822" cy="546100"/>
            </a:xfrm>
            <a:prstGeom prst="rect">
              <a:avLst/>
            </a:prstGeom>
          </p:spPr>
          <p:txBody>
            <a:bodyPr lIns="0" tIns="0" rIns="0" bIns="0" rtlCol="0" anchor="t">
              <a:spAutoFit/>
            </a:bodyPr>
            <a:lstStyle/>
            <a:p>
              <a:pPr algn="r">
                <a:lnSpc>
                  <a:spcPts val="3240"/>
                </a:lnSpc>
              </a:pPr>
              <a:r>
                <a:rPr lang="en-US" sz="2700">
                  <a:solidFill>
                    <a:srgbClr val="000000"/>
                  </a:solidFill>
                  <a:latin typeface="Open Sauce Bold"/>
                </a:rPr>
                <a:t>1.</a:t>
              </a:r>
            </a:p>
          </p:txBody>
        </p:sp>
        <p:sp>
          <p:nvSpPr>
            <p:cNvPr id="10" name="TextBox 10"/>
            <p:cNvSpPr txBox="1"/>
            <p:nvPr/>
          </p:nvSpPr>
          <p:spPr>
            <a:xfrm>
              <a:off x="5110351" y="122908"/>
              <a:ext cx="7092371" cy="430821"/>
            </a:xfrm>
            <a:prstGeom prst="rect">
              <a:avLst/>
            </a:prstGeom>
          </p:spPr>
          <p:txBody>
            <a:bodyPr lIns="0" tIns="0" rIns="0" bIns="0" rtlCol="0" anchor="t">
              <a:spAutoFit/>
            </a:bodyPr>
            <a:lstStyle/>
            <a:p>
              <a:pPr algn="l">
                <a:lnSpc>
                  <a:spcPts val="2752"/>
                </a:lnSpc>
              </a:pPr>
              <a:endParaRPr/>
            </a:p>
          </p:txBody>
        </p:sp>
        <p:sp>
          <p:nvSpPr>
            <p:cNvPr id="11" name="TextBox 11"/>
            <p:cNvSpPr txBox="1"/>
            <p:nvPr/>
          </p:nvSpPr>
          <p:spPr>
            <a:xfrm>
              <a:off x="1147664" y="94333"/>
              <a:ext cx="3476148" cy="608194"/>
            </a:xfrm>
            <a:prstGeom prst="rect">
              <a:avLst/>
            </a:prstGeom>
          </p:spPr>
          <p:txBody>
            <a:bodyPr lIns="0" tIns="0" rIns="0" bIns="0" rtlCol="0" anchor="t">
              <a:spAutoFit/>
            </a:bodyPr>
            <a:lstStyle/>
            <a:p>
              <a:pPr algn="l">
                <a:lnSpc>
                  <a:spcPts val="3716"/>
                </a:lnSpc>
              </a:pPr>
              <a:endParaRPr/>
            </a:p>
          </p:txBody>
        </p:sp>
        <p:sp>
          <p:nvSpPr>
            <p:cNvPr id="12" name="TextBox 12"/>
            <p:cNvSpPr txBox="1"/>
            <p:nvPr/>
          </p:nvSpPr>
          <p:spPr>
            <a:xfrm>
              <a:off x="1264403" y="-66675"/>
              <a:ext cx="8694001" cy="1693805"/>
            </a:xfrm>
            <a:prstGeom prst="rect">
              <a:avLst/>
            </a:prstGeom>
          </p:spPr>
          <p:txBody>
            <a:bodyPr lIns="0" tIns="0" rIns="0" bIns="0" rtlCol="0" anchor="t">
              <a:spAutoFit/>
            </a:bodyPr>
            <a:lstStyle/>
            <a:p>
              <a:pPr algn="l">
                <a:lnSpc>
                  <a:spcPts val="5186"/>
                </a:lnSpc>
              </a:pPr>
              <a:r>
                <a:rPr lang="en-US" sz="3704">
                  <a:solidFill>
                    <a:srgbClr val="0D355D"/>
                  </a:solidFill>
                  <a:latin typeface="Canva Sans"/>
                </a:rPr>
                <a:t>ENHANCED DECISION MAKING</a:t>
              </a:r>
            </a:p>
          </p:txBody>
        </p:sp>
      </p:grpSp>
      <p:grpSp>
        <p:nvGrpSpPr>
          <p:cNvPr id="13" name="Group 13"/>
          <p:cNvGrpSpPr/>
          <p:nvPr/>
        </p:nvGrpSpPr>
        <p:grpSpPr>
          <a:xfrm>
            <a:off x="10426831" y="3227481"/>
            <a:ext cx="10701447" cy="1220348"/>
            <a:chOff x="0" y="0"/>
            <a:chExt cx="14268596" cy="1627130"/>
          </a:xfrm>
        </p:grpSpPr>
        <p:sp>
          <p:nvSpPr>
            <p:cNvPr id="14" name="TextBox 14"/>
            <p:cNvSpPr txBox="1"/>
            <p:nvPr/>
          </p:nvSpPr>
          <p:spPr>
            <a:xfrm>
              <a:off x="0" y="0"/>
              <a:ext cx="1007725" cy="546100"/>
            </a:xfrm>
            <a:prstGeom prst="rect">
              <a:avLst/>
            </a:prstGeom>
          </p:spPr>
          <p:txBody>
            <a:bodyPr lIns="0" tIns="0" rIns="0" bIns="0" rtlCol="0" anchor="t">
              <a:spAutoFit/>
            </a:bodyPr>
            <a:lstStyle/>
            <a:p>
              <a:pPr algn="r">
                <a:lnSpc>
                  <a:spcPts val="3239"/>
                </a:lnSpc>
              </a:pPr>
              <a:r>
                <a:rPr lang="en-US" sz="2699">
                  <a:solidFill>
                    <a:srgbClr val="000000"/>
                  </a:solidFill>
                  <a:latin typeface="Open Sauce Bold"/>
                </a:rPr>
                <a:t>2.</a:t>
              </a:r>
            </a:p>
          </p:txBody>
        </p:sp>
        <p:sp>
          <p:nvSpPr>
            <p:cNvPr id="15" name="TextBox 15"/>
            <p:cNvSpPr txBox="1"/>
            <p:nvPr/>
          </p:nvSpPr>
          <p:spPr>
            <a:xfrm>
              <a:off x="5975514" y="-16135"/>
              <a:ext cx="8293082" cy="475671"/>
            </a:xfrm>
            <a:prstGeom prst="rect">
              <a:avLst/>
            </a:prstGeom>
          </p:spPr>
          <p:txBody>
            <a:bodyPr lIns="0" tIns="0" rIns="0" bIns="0" rtlCol="0" anchor="t">
              <a:spAutoFit/>
            </a:bodyPr>
            <a:lstStyle/>
            <a:p>
              <a:pPr algn="l">
                <a:lnSpc>
                  <a:spcPts val="2983"/>
                </a:lnSpc>
              </a:pPr>
              <a:endParaRPr/>
            </a:p>
          </p:txBody>
        </p:sp>
        <p:sp>
          <p:nvSpPr>
            <p:cNvPr id="16" name="TextBox 16"/>
            <p:cNvSpPr txBox="1"/>
            <p:nvPr/>
          </p:nvSpPr>
          <p:spPr>
            <a:xfrm>
              <a:off x="1341959" y="-35185"/>
              <a:ext cx="4064647" cy="616162"/>
            </a:xfrm>
            <a:prstGeom prst="rect">
              <a:avLst/>
            </a:prstGeom>
          </p:spPr>
          <p:txBody>
            <a:bodyPr lIns="0" tIns="0" rIns="0" bIns="0" rtlCol="0" anchor="t">
              <a:spAutoFit/>
            </a:bodyPr>
            <a:lstStyle/>
            <a:p>
              <a:pPr algn="l">
                <a:lnSpc>
                  <a:spcPts val="3729"/>
                </a:lnSpc>
              </a:pPr>
              <a:endParaRPr/>
            </a:p>
          </p:txBody>
        </p:sp>
        <p:sp>
          <p:nvSpPr>
            <p:cNvPr id="17" name="TextBox 17"/>
            <p:cNvSpPr txBox="1"/>
            <p:nvPr/>
          </p:nvSpPr>
          <p:spPr>
            <a:xfrm>
              <a:off x="1264403" y="-66675"/>
              <a:ext cx="8694001" cy="1693805"/>
            </a:xfrm>
            <a:prstGeom prst="rect">
              <a:avLst/>
            </a:prstGeom>
          </p:spPr>
          <p:txBody>
            <a:bodyPr lIns="0" tIns="0" rIns="0" bIns="0" rtlCol="0" anchor="t">
              <a:spAutoFit/>
            </a:bodyPr>
            <a:lstStyle/>
            <a:p>
              <a:pPr algn="l">
                <a:lnSpc>
                  <a:spcPts val="5186"/>
                </a:lnSpc>
              </a:pPr>
              <a:r>
                <a:rPr lang="en-US" sz="3704">
                  <a:solidFill>
                    <a:srgbClr val="0D355D"/>
                  </a:solidFill>
                  <a:latin typeface="Canva Sans"/>
                </a:rPr>
                <a:t>PROACTIVE RISK MANAGEMENT</a:t>
              </a:r>
            </a:p>
          </p:txBody>
        </p:sp>
      </p:grpSp>
      <p:grpSp>
        <p:nvGrpSpPr>
          <p:cNvPr id="18" name="Group 18"/>
          <p:cNvGrpSpPr/>
          <p:nvPr/>
        </p:nvGrpSpPr>
        <p:grpSpPr>
          <a:xfrm>
            <a:off x="10313707" y="5428904"/>
            <a:ext cx="12755374" cy="1220348"/>
            <a:chOff x="0" y="0"/>
            <a:chExt cx="17007165" cy="1627130"/>
          </a:xfrm>
        </p:grpSpPr>
        <p:sp>
          <p:nvSpPr>
            <p:cNvPr id="19" name="TextBox 19"/>
            <p:cNvSpPr txBox="1"/>
            <p:nvPr/>
          </p:nvSpPr>
          <p:spPr>
            <a:xfrm>
              <a:off x="0" y="68358"/>
              <a:ext cx="1201138" cy="546100"/>
            </a:xfrm>
            <a:prstGeom prst="rect">
              <a:avLst/>
            </a:prstGeom>
          </p:spPr>
          <p:txBody>
            <a:bodyPr lIns="0" tIns="0" rIns="0" bIns="0" rtlCol="0" anchor="t">
              <a:spAutoFit/>
            </a:bodyPr>
            <a:lstStyle/>
            <a:p>
              <a:pPr algn="r">
                <a:lnSpc>
                  <a:spcPts val="3240"/>
                </a:lnSpc>
              </a:pPr>
              <a:r>
                <a:rPr lang="en-US" sz="2700">
                  <a:solidFill>
                    <a:srgbClr val="000000"/>
                  </a:solidFill>
                  <a:latin typeface="Open Sauce Bold"/>
                </a:rPr>
                <a:t>3.</a:t>
              </a:r>
            </a:p>
          </p:txBody>
        </p:sp>
        <p:sp>
          <p:nvSpPr>
            <p:cNvPr id="20" name="TextBox 20"/>
            <p:cNvSpPr txBox="1"/>
            <p:nvPr/>
          </p:nvSpPr>
          <p:spPr>
            <a:xfrm>
              <a:off x="7122393" y="61523"/>
              <a:ext cx="9884772" cy="430821"/>
            </a:xfrm>
            <a:prstGeom prst="rect">
              <a:avLst/>
            </a:prstGeom>
          </p:spPr>
          <p:txBody>
            <a:bodyPr lIns="0" tIns="0" rIns="0" bIns="0" rtlCol="0" anchor="t">
              <a:spAutoFit/>
            </a:bodyPr>
            <a:lstStyle/>
            <a:p>
              <a:pPr algn="l">
                <a:lnSpc>
                  <a:spcPts val="2752"/>
                </a:lnSpc>
              </a:pPr>
              <a:endParaRPr/>
            </a:p>
          </p:txBody>
        </p:sp>
        <p:sp>
          <p:nvSpPr>
            <p:cNvPr id="21" name="TextBox 21"/>
            <p:cNvSpPr txBox="1"/>
            <p:nvPr/>
          </p:nvSpPr>
          <p:spPr>
            <a:xfrm>
              <a:off x="1599520" y="32948"/>
              <a:ext cx="4844774" cy="608194"/>
            </a:xfrm>
            <a:prstGeom prst="rect">
              <a:avLst/>
            </a:prstGeom>
          </p:spPr>
          <p:txBody>
            <a:bodyPr lIns="0" tIns="0" rIns="0" bIns="0" rtlCol="0" anchor="t">
              <a:spAutoFit/>
            </a:bodyPr>
            <a:lstStyle/>
            <a:p>
              <a:pPr algn="l">
                <a:lnSpc>
                  <a:spcPts val="3716"/>
                </a:lnSpc>
              </a:pPr>
              <a:endParaRPr/>
            </a:p>
          </p:txBody>
        </p:sp>
        <p:sp>
          <p:nvSpPr>
            <p:cNvPr id="22" name="TextBox 22"/>
            <p:cNvSpPr txBox="1"/>
            <p:nvPr/>
          </p:nvSpPr>
          <p:spPr>
            <a:xfrm>
              <a:off x="1660518" y="-66675"/>
              <a:ext cx="8694001" cy="1693805"/>
            </a:xfrm>
            <a:prstGeom prst="rect">
              <a:avLst/>
            </a:prstGeom>
          </p:spPr>
          <p:txBody>
            <a:bodyPr lIns="0" tIns="0" rIns="0" bIns="0" rtlCol="0" anchor="t">
              <a:spAutoFit/>
            </a:bodyPr>
            <a:lstStyle/>
            <a:p>
              <a:pPr algn="l">
                <a:lnSpc>
                  <a:spcPts val="5186"/>
                </a:lnSpc>
              </a:pPr>
              <a:r>
                <a:rPr lang="en-US" sz="3704">
                  <a:solidFill>
                    <a:srgbClr val="0D355D"/>
                  </a:solidFill>
                  <a:latin typeface="Canva Sans"/>
                </a:rPr>
                <a:t>BUILD RESILIENCY IN THE SUPPLY CHAIN</a:t>
              </a:r>
            </a:p>
          </p:txBody>
        </p:sp>
      </p:grpSp>
      <p:grpSp>
        <p:nvGrpSpPr>
          <p:cNvPr id="23" name="Group 23"/>
          <p:cNvGrpSpPr/>
          <p:nvPr/>
        </p:nvGrpSpPr>
        <p:grpSpPr>
          <a:xfrm>
            <a:off x="10313707" y="7380727"/>
            <a:ext cx="14888653" cy="1877573"/>
            <a:chOff x="0" y="0"/>
            <a:chExt cx="19851537" cy="2503430"/>
          </a:xfrm>
        </p:grpSpPr>
        <p:sp>
          <p:nvSpPr>
            <p:cNvPr id="24" name="TextBox 24"/>
            <p:cNvSpPr txBox="1"/>
            <p:nvPr/>
          </p:nvSpPr>
          <p:spPr>
            <a:xfrm>
              <a:off x="0" y="0"/>
              <a:ext cx="1402023" cy="546100"/>
            </a:xfrm>
            <a:prstGeom prst="rect">
              <a:avLst/>
            </a:prstGeom>
          </p:spPr>
          <p:txBody>
            <a:bodyPr lIns="0" tIns="0" rIns="0" bIns="0" rtlCol="0" anchor="t">
              <a:spAutoFit/>
            </a:bodyPr>
            <a:lstStyle/>
            <a:p>
              <a:pPr algn="r">
                <a:lnSpc>
                  <a:spcPts val="3240"/>
                </a:lnSpc>
              </a:pPr>
              <a:r>
                <a:rPr lang="en-US" sz="2700">
                  <a:solidFill>
                    <a:srgbClr val="000000"/>
                  </a:solidFill>
                  <a:latin typeface="Open Sauce Bold"/>
                </a:rPr>
                <a:t>4.</a:t>
              </a:r>
            </a:p>
          </p:txBody>
        </p:sp>
        <p:sp>
          <p:nvSpPr>
            <p:cNvPr id="25" name="TextBox 25"/>
            <p:cNvSpPr txBox="1"/>
            <p:nvPr/>
          </p:nvSpPr>
          <p:spPr>
            <a:xfrm>
              <a:off x="8313581" y="-6836"/>
              <a:ext cx="11537956" cy="430821"/>
            </a:xfrm>
            <a:prstGeom prst="rect">
              <a:avLst/>
            </a:prstGeom>
          </p:spPr>
          <p:txBody>
            <a:bodyPr lIns="0" tIns="0" rIns="0" bIns="0" rtlCol="0" anchor="t">
              <a:spAutoFit/>
            </a:bodyPr>
            <a:lstStyle/>
            <a:p>
              <a:pPr algn="l">
                <a:lnSpc>
                  <a:spcPts val="2752"/>
                </a:lnSpc>
              </a:pPr>
              <a:endParaRPr/>
            </a:p>
          </p:txBody>
        </p:sp>
        <p:sp>
          <p:nvSpPr>
            <p:cNvPr id="26" name="TextBox 26"/>
            <p:cNvSpPr txBox="1"/>
            <p:nvPr/>
          </p:nvSpPr>
          <p:spPr>
            <a:xfrm>
              <a:off x="1867033" y="-16361"/>
              <a:ext cx="5655041" cy="552393"/>
            </a:xfrm>
            <a:prstGeom prst="rect">
              <a:avLst/>
            </a:prstGeom>
          </p:spPr>
          <p:txBody>
            <a:bodyPr lIns="0" tIns="0" rIns="0" bIns="0" rtlCol="0" anchor="t">
              <a:spAutoFit/>
            </a:bodyPr>
            <a:lstStyle/>
            <a:p>
              <a:pPr algn="l">
                <a:lnSpc>
                  <a:spcPts val="3440"/>
                </a:lnSpc>
              </a:pPr>
              <a:endParaRPr/>
            </a:p>
          </p:txBody>
        </p:sp>
        <p:sp>
          <p:nvSpPr>
            <p:cNvPr id="27" name="TextBox 27"/>
            <p:cNvSpPr txBox="1"/>
            <p:nvPr/>
          </p:nvSpPr>
          <p:spPr>
            <a:xfrm>
              <a:off x="1660518" y="-66675"/>
              <a:ext cx="8694001" cy="2570105"/>
            </a:xfrm>
            <a:prstGeom prst="rect">
              <a:avLst/>
            </a:prstGeom>
          </p:spPr>
          <p:txBody>
            <a:bodyPr lIns="0" tIns="0" rIns="0" bIns="0" rtlCol="0" anchor="t">
              <a:spAutoFit/>
            </a:bodyPr>
            <a:lstStyle/>
            <a:p>
              <a:pPr algn="l">
                <a:lnSpc>
                  <a:spcPts val="5186"/>
                </a:lnSpc>
              </a:pPr>
              <a:r>
                <a:rPr lang="en-US" sz="3704">
                  <a:solidFill>
                    <a:srgbClr val="0D355D"/>
                  </a:solidFill>
                  <a:latin typeface="Canva Sans"/>
                </a:rPr>
                <a:t>ENHANCED COLLABORATION AND COMMUNICATION</a:t>
              </a:r>
            </a:p>
          </p:txBody>
        </p:sp>
      </p:grpSp>
      <p:sp>
        <p:nvSpPr>
          <p:cNvPr id="28" name="TextBox 28"/>
          <p:cNvSpPr txBox="1"/>
          <p:nvPr/>
        </p:nvSpPr>
        <p:spPr>
          <a:xfrm>
            <a:off x="87599" y="769706"/>
            <a:ext cx="6761527" cy="2896869"/>
          </a:xfrm>
          <a:prstGeom prst="rect">
            <a:avLst/>
          </a:prstGeom>
        </p:spPr>
        <p:txBody>
          <a:bodyPr lIns="0" tIns="0" rIns="0" bIns="0" rtlCol="0" anchor="t">
            <a:spAutoFit/>
          </a:bodyPr>
          <a:lstStyle/>
          <a:p>
            <a:pPr algn="ctr">
              <a:lnSpc>
                <a:spcPts val="7670"/>
              </a:lnSpc>
            </a:pPr>
            <a:r>
              <a:rPr lang="en-US" sz="5900" spc="-118">
                <a:solidFill>
                  <a:srgbClr val="FFFFFF"/>
                </a:solidFill>
                <a:latin typeface="Open Sauce"/>
              </a:rPr>
              <a:t>Qualitative Benefits of Digital Transformation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06626"/>
            <a:ext cx="7734399" cy="5480374"/>
          </a:xfrm>
          <a:custGeom>
            <a:avLst/>
            <a:gdLst/>
            <a:ahLst/>
            <a:cxnLst/>
            <a:rect l="l" t="t" r="r" b="b"/>
            <a:pathLst>
              <a:path w="7734399" h="5480374">
                <a:moveTo>
                  <a:pt x="0" y="0"/>
                </a:moveTo>
                <a:lnTo>
                  <a:pt x="7734399" y="0"/>
                </a:lnTo>
                <a:lnTo>
                  <a:pt x="7734399" y="5480374"/>
                </a:lnTo>
                <a:lnTo>
                  <a:pt x="0" y="5480374"/>
                </a:lnTo>
                <a:lnTo>
                  <a:pt x="0" y="0"/>
                </a:lnTo>
                <a:close/>
              </a:path>
            </a:pathLst>
          </a:custGeom>
          <a:blipFill>
            <a:blip r:embed="rId3"/>
            <a:stretch>
              <a:fillRect/>
            </a:stretch>
          </a:blipFill>
        </p:spPr>
      </p:sp>
      <p:grpSp>
        <p:nvGrpSpPr>
          <p:cNvPr id="3" name="Group 3"/>
          <p:cNvGrpSpPr/>
          <p:nvPr/>
        </p:nvGrpSpPr>
        <p:grpSpPr>
          <a:xfrm>
            <a:off x="0" y="15558"/>
            <a:ext cx="7734399" cy="4791068"/>
            <a:chOff x="0" y="0"/>
            <a:chExt cx="2037043" cy="1261845"/>
          </a:xfrm>
        </p:grpSpPr>
        <p:sp>
          <p:nvSpPr>
            <p:cNvPr id="4" name="Freeform 4"/>
            <p:cNvSpPr/>
            <p:nvPr/>
          </p:nvSpPr>
          <p:spPr>
            <a:xfrm>
              <a:off x="0" y="0"/>
              <a:ext cx="2037043" cy="1261845"/>
            </a:xfrm>
            <a:custGeom>
              <a:avLst/>
              <a:gdLst/>
              <a:ahLst/>
              <a:cxnLst/>
              <a:rect l="l" t="t" r="r" b="b"/>
              <a:pathLst>
                <a:path w="2037043" h="1261845">
                  <a:moveTo>
                    <a:pt x="0" y="0"/>
                  </a:moveTo>
                  <a:lnTo>
                    <a:pt x="2037043" y="0"/>
                  </a:lnTo>
                  <a:lnTo>
                    <a:pt x="2037043" y="1261845"/>
                  </a:lnTo>
                  <a:lnTo>
                    <a:pt x="0" y="1261845"/>
                  </a:lnTo>
                  <a:close/>
                </a:path>
              </a:pathLst>
            </a:custGeom>
            <a:solidFill>
              <a:srgbClr val="1C4C94"/>
            </a:solidFill>
          </p:spPr>
        </p:sp>
        <p:sp>
          <p:nvSpPr>
            <p:cNvPr id="5" name="TextBox 5"/>
            <p:cNvSpPr txBox="1"/>
            <p:nvPr/>
          </p:nvSpPr>
          <p:spPr>
            <a:xfrm>
              <a:off x="0" y="-28575"/>
              <a:ext cx="2037043" cy="1290420"/>
            </a:xfrm>
            <a:prstGeom prst="rect">
              <a:avLst/>
            </a:prstGeom>
          </p:spPr>
          <p:txBody>
            <a:bodyPr lIns="50800" tIns="50800" rIns="50800" bIns="50800" rtlCol="0" anchor="ctr"/>
            <a:lstStyle/>
            <a:p>
              <a:pPr algn="ctr">
                <a:lnSpc>
                  <a:spcPts val="3120"/>
                </a:lnSpc>
              </a:pPr>
              <a:endParaRPr/>
            </a:p>
          </p:txBody>
        </p:sp>
      </p:grpSp>
      <p:grpSp>
        <p:nvGrpSpPr>
          <p:cNvPr id="6" name="Group 6"/>
          <p:cNvGrpSpPr/>
          <p:nvPr/>
        </p:nvGrpSpPr>
        <p:grpSpPr>
          <a:xfrm>
            <a:off x="8009458" y="1028700"/>
            <a:ext cx="9326042" cy="1059815"/>
            <a:chOff x="0" y="0"/>
            <a:chExt cx="12434723" cy="1413087"/>
          </a:xfrm>
        </p:grpSpPr>
        <p:sp>
          <p:nvSpPr>
            <p:cNvPr id="7" name="TextBox 7"/>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01</a:t>
              </a:r>
            </a:p>
          </p:txBody>
        </p:sp>
        <p:sp>
          <p:nvSpPr>
            <p:cNvPr id="8" name="TextBox 8"/>
            <p:cNvSpPr txBox="1"/>
            <p:nvPr/>
          </p:nvSpPr>
          <p:spPr>
            <a:xfrm>
              <a:off x="5207510" y="-16510"/>
              <a:ext cx="7227213" cy="1429597"/>
            </a:xfrm>
            <a:prstGeom prst="rect">
              <a:avLst/>
            </a:prstGeom>
          </p:spPr>
          <p:txBody>
            <a:bodyPr lIns="0" tIns="0" rIns="0" bIns="0" rtlCol="0" anchor="t">
              <a:spAutoFit/>
            </a:bodyPr>
            <a:lstStyle/>
            <a:p>
              <a:pPr algn="l">
                <a:lnSpc>
                  <a:spcPts val="2859"/>
                </a:lnSpc>
              </a:pPr>
              <a:r>
                <a:rPr lang="en-US" sz="2199" dirty="0">
                  <a:solidFill>
                    <a:srgbClr val="000000"/>
                  </a:solidFill>
                  <a:latin typeface="Open Sauce"/>
                </a:rPr>
                <a:t>The percentage of orders delivered without any issues, such as delays, damages, or inaccuracies.</a:t>
              </a:r>
              <a:endParaRPr lang="en-US" sz="2199" dirty="0">
                <a:solidFill>
                  <a:srgbClr val="000000"/>
                </a:solidFill>
                <a:latin typeface="Open Sauce"/>
                <a:hlinkClick r:id="rId4" tooltip="https://docs.google.com/spreadsheets/d/1DUF2isFWsqVSYhbaACYtbgcLi_YjDqpE3GLQIVgkKQg/edit#gid=69851113"/>
              </a:endParaRPr>
            </a:p>
          </p:txBody>
        </p:sp>
        <p:sp>
          <p:nvSpPr>
            <p:cNvPr id="9" name="TextBox 9"/>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PERFECT </a:t>
              </a:r>
            </a:p>
            <a:p>
              <a:pPr algn="l">
                <a:lnSpc>
                  <a:spcPts val="3120"/>
                </a:lnSpc>
              </a:pPr>
              <a:r>
                <a:rPr lang="en-US" sz="2400">
                  <a:solidFill>
                    <a:srgbClr val="0D355D"/>
                  </a:solidFill>
                  <a:latin typeface="Open Sauce Bold"/>
                </a:rPr>
                <a:t>ORDER RATE</a:t>
              </a:r>
            </a:p>
          </p:txBody>
        </p:sp>
      </p:grpSp>
      <p:grpSp>
        <p:nvGrpSpPr>
          <p:cNvPr id="10" name="Group 10"/>
          <p:cNvGrpSpPr/>
          <p:nvPr/>
        </p:nvGrpSpPr>
        <p:grpSpPr>
          <a:xfrm>
            <a:off x="8009458" y="2703042"/>
            <a:ext cx="9326042" cy="1421765"/>
            <a:chOff x="0" y="0"/>
            <a:chExt cx="12434723" cy="1895687"/>
          </a:xfrm>
        </p:grpSpPr>
        <p:sp>
          <p:nvSpPr>
            <p:cNvPr id="11" name="TextBox 11"/>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02</a:t>
              </a:r>
            </a:p>
          </p:txBody>
        </p:sp>
        <p:sp>
          <p:nvSpPr>
            <p:cNvPr id="12" name="TextBox 12"/>
            <p:cNvSpPr txBox="1"/>
            <p:nvPr/>
          </p:nvSpPr>
          <p:spPr>
            <a:xfrm>
              <a:off x="5207510" y="-16510"/>
              <a:ext cx="7227213" cy="1912197"/>
            </a:xfrm>
            <a:prstGeom prst="rect">
              <a:avLst/>
            </a:prstGeom>
          </p:spPr>
          <p:txBody>
            <a:bodyPr lIns="0" tIns="0" rIns="0" bIns="0" rtlCol="0" anchor="t">
              <a:spAutoFit/>
            </a:bodyPr>
            <a:lstStyle/>
            <a:p>
              <a:pPr algn="l">
                <a:lnSpc>
                  <a:spcPts val="2859"/>
                </a:lnSpc>
              </a:pPr>
              <a:r>
                <a:rPr lang="en-US" sz="2199" dirty="0">
                  <a:solidFill>
                    <a:srgbClr val="000000"/>
                  </a:solidFill>
                  <a:latin typeface="Open Sauce"/>
                </a:rPr>
                <a:t>The reduction in time taken to move a product from order to delivery, measured pre- and post-digital transformation.</a:t>
              </a:r>
              <a:endParaRPr lang="en-US" sz="2199" dirty="0">
                <a:solidFill>
                  <a:srgbClr val="000000"/>
                </a:solidFill>
                <a:latin typeface="Open Sauce"/>
                <a:hlinkClick r:id="rId4" tooltip="https://docs.google.com/spreadsheets/d/1DUF2isFWsqVSYhbaACYtbgcLi_YjDqpE3GLQIVgkKQg/edit#gid=69851113"/>
              </a:endParaRPr>
            </a:p>
          </p:txBody>
        </p:sp>
        <p:sp>
          <p:nvSpPr>
            <p:cNvPr id="13" name="TextBox 13"/>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CYCLE TIME REDUCTION</a:t>
              </a:r>
            </a:p>
          </p:txBody>
        </p:sp>
      </p:grpSp>
      <p:grpSp>
        <p:nvGrpSpPr>
          <p:cNvPr id="14" name="Group 14"/>
          <p:cNvGrpSpPr/>
          <p:nvPr/>
        </p:nvGrpSpPr>
        <p:grpSpPr>
          <a:xfrm>
            <a:off x="8009458" y="4739335"/>
            <a:ext cx="9326042" cy="1143000"/>
            <a:chOff x="0" y="0"/>
            <a:chExt cx="12434723" cy="1524000"/>
          </a:xfrm>
        </p:grpSpPr>
        <p:sp>
          <p:nvSpPr>
            <p:cNvPr id="15" name="TextBox 15"/>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03</a:t>
              </a:r>
            </a:p>
          </p:txBody>
        </p:sp>
        <p:sp>
          <p:nvSpPr>
            <p:cNvPr id="16" name="TextBox 16"/>
            <p:cNvSpPr txBox="1"/>
            <p:nvPr/>
          </p:nvSpPr>
          <p:spPr>
            <a:xfrm>
              <a:off x="5207510" y="-16510"/>
              <a:ext cx="7227213" cy="1429597"/>
            </a:xfrm>
            <a:prstGeom prst="rect">
              <a:avLst/>
            </a:prstGeom>
          </p:spPr>
          <p:txBody>
            <a:bodyPr lIns="0" tIns="0" rIns="0" bIns="0" rtlCol="0" anchor="t">
              <a:spAutoFit/>
            </a:bodyPr>
            <a:lstStyle/>
            <a:p>
              <a:pPr algn="l">
                <a:lnSpc>
                  <a:spcPts val="2859"/>
                </a:lnSpc>
              </a:pPr>
              <a:r>
                <a:rPr lang="en-US" sz="2199" dirty="0">
                  <a:solidFill>
                    <a:srgbClr val="000000"/>
                  </a:solidFill>
                  <a:latin typeface="Open Sauce"/>
                </a:rPr>
                <a:t>The extent to which a company can track and trace products throughout the supply chain using digital tools.</a:t>
              </a:r>
              <a:endParaRPr lang="en-US" sz="2199" dirty="0">
                <a:solidFill>
                  <a:srgbClr val="000000"/>
                </a:solidFill>
                <a:latin typeface="Open Sauce"/>
                <a:hlinkClick r:id="rId4" tooltip="https://docs.google.com/spreadsheets/d/1DUF2isFWsqVSYhbaACYtbgcLi_YjDqpE3GLQIVgkKQg/edit#gid=69851113"/>
              </a:endParaRPr>
            </a:p>
          </p:txBody>
        </p:sp>
        <p:sp>
          <p:nvSpPr>
            <p:cNvPr id="17" name="TextBox 17"/>
            <p:cNvSpPr txBox="1"/>
            <p:nvPr/>
          </p:nvSpPr>
          <p:spPr>
            <a:xfrm>
              <a:off x="1169483" y="-26035"/>
              <a:ext cx="3542238" cy="15500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DIGITAL TRACEABILITY INDEX</a:t>
              </a:r>
            </a:p>
          </p:txBody>
        </p:sp>
      </p:grpSp>
      <p:grpSp>
        <p:nvGrpSpPr>
          <p:cNvPr id="18" name="Group 18"/>
          <p:cNvGrpSpPr/>
          <p:nvPr/>
        </p:nvGrpSpPr>
        <p:grpSpPr>
          <a:xfrm>
            <a:off x="8009458" y="6653302"/>
            <a:ext cx="9326042" cy="1059815"/>
            <a:chOff x="0" y="0"/>
            <a:chExt cx="12434723" cy="1413087"/>
          </a:xfrm>
        </p:grpSpPr>
        <p:sp>
          <p:nvSpPr>
            <p:cNvPr id="19" name="TextBox 19"/>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04</a:t>
              </a:r>
            </a:p>
          </p:txBody>
        </p:sp>
        <p:sp>
          <p:nvSpPr>
            <p:cNvPr id="20" name="TextBox 20"/>
            <p:cNvSpPr txBox="1"/>
            <p:nvPr/>
          </p:nvSpPr>
          <p:spPr>
            <a:xfrm>
              <a:off x="5207510" y="-16510"/>
              <a:ext cx="7227213" cy="1429597"/>
            </a:xfrm>
            <a:prstGeom prst="rect">
              <a:avLst/>
            </a:prstGeom>
          </p:spPr>
          <p:txBody>
            <a:bodyPr lIns="0" tIns="0" rIns="0" bIns="0" rtlCol="0" anchor="t">
              <a:spAutoFit/>
            </a:bodyPr>
            <a:lstStyle/>
            <a:p>
              <a:pPr algn="l">
                <a:lnSpc>
                  <a:spcPts val="2859"/>
                </a:lnSpc>
              </a:pPr>
              <a:r>
                <a:rPr lang="en-US" sz="2199" dirty="0">
                  <a:solidFill>
                    <a:srgbClr val="000000"/>
                  </a:solidFill>
                  <a:latin typeface="Open Sauce"/>
                </a:rPr>
                <a:t>The accuracy of inventory records compared to physical stock.</a:t>
              </a:r>
            </a:p>
            <a:p>
              <a:pPr algn="l">
                <a:lnSpc>
                  <a:spcPts val="2859"/>
                </a:lnSpc>
              </a:pPr>
              <a:endParaRPr lang="en-US" sz="2199" dirty="0">
                <a:solidFill>
                  <a:srgbClr val="000000"/>
                </a:solidFill>
                <a:latin typeface="Open Sauce"/>
                <a:hlinkClick r:id="rId4" tooltip="https://docs.google.com/spreadsheets/d/1DUF2isFWsqVSYhbaACYtbgcLi_YjDqpE3GLQIVgkKQg/edit#gid=69851113"/>
              </a:endParaRPr>
            </a:p>
          </p:txBody>
        </p:sp>
        <p:sp>
          <p:nvSpPr>
            <p:cNvPr id="21" name="TextBox 21"/>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INVENTORY ACCURACY</a:t>
              </a:r>
            </a:p>
          </p:txBody>
        </p:sp>
      </p:grpSp>
      <p:sp>
        <p:nvSpPr>
          <p:cNvPr id="22" name="TextBox 22"/>
          <p:cNvSpPr txBox="1"/>
          <p:nvPr/>
        </p:nvSpPr>
        <p:spPr>
          <a:xfrm>
            <a:off x="242629" y="742180"/>
            <a:ext cx="6987095" cy="3581400"/>
          </a:xfrm>
          <a:prstGeom prst="rect">
            <a:avLst/>
          </a:prstGeom>
        </p:spPr>
        <p:txBody>
          <a:bodyPr lIns="0" tIns="0" rIns="0" bIns="0" rtlCol="0" anchor="t">
            <a:spAutoFit/>
          </a:bodyPr>
          <a:lstStyle/>
          <a:p>
            <a:pPr algn="ctr">
              <a:lnSpc>
                <a:spcPts val="7080"/>
              </a:lnSpc>
            </a:pPr>
            <a:r>
              <a:rPr lang="en-US" sz="5900">
                <a:solidFill>
                  <a:srgbClr val="FFFFFF"/>
                </a:solidFill>
                <a:latin typeface="Open Sauce"/>
              </a:rPr>
              <a:t> Measuring Digital Technology Effectiveness in Supply Chains</a:t>
            </a:r>
          </a:p>
        </p:txBody>
      </p:sp>
      <p:grpSp>
        <p:nvGrpSpPr>
          <p:cNvPr id="23" name="Group 23"/>
          <p:cNvGrpSpPr/>
          <p:nvPr/>
        </p:nvGrpSpPr>
        <p:grpSpPr>
          <a:xfrm>
            <a:off x="8009458" y="8170875"/>
            <a:ext cx="9326042" cy="1421765"/>
            <a:chOff x="0" y="0"/>
            <a:chExt cx="12434723" cy="1895687"/>
          </a:xfrm>
        </p:grpSpPr>
        <p:sp>
          <p:nvSpPr>
            <p:cNvPr id="24" name="TextBox 24"/>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05</a:t>
              </a:r>
            </a:p>
          </p:txBody>
        </p:sp>
        <p:sp>
          <p:nvSpPr>
            <p:cNvPr id="25" name="TextBox 25"/>
            <p:cNvSpPr txBox="1"/>
            <p:nvPr/>
          </p:nvSpPr>
          <p:spPr>
            <a:xfrm>
              <a:off x="5207510" y="-16510"/>
              <a:ext cx="7227213" cy="1912197"/>
            </a:xfrm>
            <a:prstGeom prst="rect">
              <a:avLst/>
            </a:prstGeom>
          </p:spPr>
          <p:txBody>
            <a:bodyPr lIns="0" tIns="0" rIns="0" bIns="0" rtlCol="0" anchor="t">
              <a:spAutoFit/>
            </a:bodyPr>
            <a:lstStyle/>
            <a:p>
              <a:pPr algn="l">
                <a:lnSpc>
                  <a:spcPts val="2859"/>
                </a:lnSpc>
              </a:pPr>
              <a:r>
                <a:rPr lang="en-US" sz="2199" dirty="0">
                  <a:solidFill>
                    <a:srgbClr val="000000"/>
                  </a:solidFill>
                  <a:latin typeface="Open Sauce"/>
                </a:rPr>
                <a:t>Metrics such as carbon footprint reduction, waste minimization, and resource optimization, enabled by digital technologies.</a:t>
              </a:r>
              <a:endParaRPr lang="en-US" sz="2199" dirty="0">
                <a:solidFill>
                  <a:srgbClr val="000000"/>
                </a:solidFill>
                <a:latin typeface="Open Sauce"/>
                <a:hlinkClick r:id="rId4" tooltip="https://docs.google.com/spreadsheets/d/1DUF2isFWsqVSYhbaACYtbgcLi_YjDqpE3GLQIVgkKQg/edit#gid=69851113"/>
              </a:endParaRPr>
            </a:p>
          </p:txBody>
        </p:sp>
        <p:sp>
          <p:nvSpPr>
            <p:cNvPr id="26" name="TextBox 26"/>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SUSTAINABILITY METRICS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835891" cy="10287000"/>
          </a:xfrm>
          <a:prstGeom prst="rect">
            <a:avLst/>
          </a:prstGeom>
          <a:solidFill>
            <a:srgbClr val="1C4C94"/>
          </a:solidFill>
        </p:spPr>
      </p:sp>
      <p:grpSp>
        <p:nvGrpSpPr>
          <p:cNvPr id="3" name="Group 3"/>
          <p:cNvGrpSpPr/>
          <p:nvPr/>
        </p:nvGrpSpPr>
        <p:grpSpPr>
          <a:xfrm>
            <a:off x="8009458" y="975629"/>
            <a:ext cx="9326042" cy="1271905"/>
            <a:chOff x="0" y="0"/>
            <a:chExt cx="12434723" cy="1695873"/>
          </a:xfrm>
        </p:grpSpPr>
        <p:sp>
          <p:nvSpPr>
            <p:cNvPr id="4" name="TextBox 4"/>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01</a:t>
              </a:r>
            </a:p>
          </p:txBody>
        </p:sp>
        <p:sp>
          <p:nvSpPr>
            <p:cNvPr id="5" name="TextBox 5"/>
            <p:cNvSpPr txBox="1"/>
            <p:nvPr/>
          </p:nvSpPr>
          <p:spPr>
            <a:xfrm>
              <a:off x="5207510" y="-26035"/>
              <a:ext cx="7227213" cy="1721908"/>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rPr>
                <a:t>Seek government  grants and incentives for digital transformation initiatives to make the automotive industry more resilient and sustainable</a:t>
              </a:r>
            </a:p>
          </p:txBody>
        </p:sp>
        <p:sp>
          <p:nvSpPr>
            <p:cNvPr id="6" name="TextBox 6"/>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HIGH INITIAL COSTS</a:t>
              </a:r>
            </a:p>
          </p:txBody>
        </p:sp>
      </p:grpSp>
      <p:grpSp>
        <p:nvGrpSpPr>
          <p:cNvPr id="7" name="Group 7"/>
          <p:cNvGrpSpPr/>
          <p:nvPr/>
        </p:nvGrpSpPr>
        <p:grpSpPr>
          <a:xfrm>
            <a:off x="8009458" y="2746692"/>
            <a:ext cx="9326042" cy="2243455"/>
            <a:chOff x="0" y="0"/>
            <a:chExt cx="12434723" cy="2991273"/>
          </a:xfrm>
        </p:grpSpPr>
        <p:sp>
          <p:nvSpPr>
            <p:cNvPr id="8" name="TextBox 8"/>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02</a:t>
              </a:r>
            </a:p>
          </p:txBody>
        </p:sp>
        <p:sp>
          <p:nvSpPr>
            <p:cNvPr id="9" name="TextBox 9"/>
            <p:cNvSpPr txBox="1"/>
            <p:nvPr/>
          </p:nvSpPr>
          <p:spPr>
            <a:xfrm>
              <a:off x="5207510" y="-26035"/>
              <a:ext cx="7227213" cy="3017308"/>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rPr>
                <a:t>Define standards for integrating semiconductor data across supply chain </a:t>
              </a:r>
            </a:p>
            <a:p>
              <a:pPr marL="431801" lvl="1" indent="-215900" algn="l">
                <a:lnSpc>
                  <a:spcPts val="2600"/>
                </a:lnSpc>
                <a:buFont typeface="Arial"/>
                <a:buChar char="•"/>
              </a:pPr>
              <a:r>
                <a:rPr lang="en-US" sz="2000">
                  <a:solidFill>
                    <a:srgbClr val="000000"/>
                  </a:solidFill>
                  <a:latin typeface="Open Sauce"/>
                </a:rPr>
                <a:t>Alignment across procurement, supply chain, IT, product development</a:t>
              </a:r>
            </a:p>
            <a:p>
              <a:pPr marL="431801" lvl="1" indent="-215900" algn="l">
                <a:lnSpc>
                  <a:spcPts val="2600"/>
                </a:lnSpc>
                <a:buFont typeface="Arial"/>
                <a:buChar char="•"/>
              </a:pPr>
              <a:r>
                <a:rPr lang="en-US" sz="2000">
                  <a:solidFill>
                    <a:srgbClr val="000000"/>
                  </a:solidFill>
                  <a:latin typeface="Open Sauce"/>
                </a:rPr>
                <a:t> Establish governance for sharing semiconductor data across OEM</a:t>
              </a:r>
            </a:p>
          </p:txBody>
        </p:sp>
        <p:sp>
          <p:nvSpPr>
            <p:cNvPr id="10" name="TextBox 10"/>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INTEGRATION ISSUE</a:t>
              </a:r>
            </a:p>
          </p:txBody>
        </p:sp>
      </p:grpSp>
      <p:grpSp>
        <p:nvGrpSpPr>
          <p:cNvPr id="11" name="Group 11"/>
          <p:cNvGrpSpPr/>
          <p:nvPr/>
        </p:nvGrpSpPr>
        <p:grpSpPr>
          <a:xfrm>
            <a:off x="8009458" y="5485447"/>
            <a:ext cx="9326042" cy="1595755"/>
            <a:chOff x="0" y="0"/>
            <a:chExt cx="12434723" cy="2127673"/>
          </a:xfrm>
        </p:grpSpPr>
        <p:sp>
          <p:nvSpPr>
            <p:cNvPr id="12" name="TextBox 12"/>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03</a:t>
              </a:r>
            </a:p>
          </p:txBody>
        </p:sp>
        <p:sp>
          <p:nvSpPr>
            <p:cNvPr id="13" name="TextBox 13"/>
            <p:cNvSpPr txBox="1"/>
            <p:nvPr/>
          </p:nvSpPr>
          <p:spPr>
            <a:xfrm>
              <a:off x="5207510" y="-26035"/>
              <a:ext cx="7227213" cy="2153708"/>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rPr>
                <a:t>Implement cybersecurity controls to protect sensitive chip information</a:t>
              </a:r>
            </a:p>
            <a:p>
              <a:pPr marL="431801" lvl="1" indent="-215900" algn="l">
                <a:lnSpc>
                  <a:spcPts val="2600"/>
                </a:lnSpc>
                <a:buFont typeface="Arial"/>
                <a:buChar char="•"/>
              </a:pPr>
              <a:r>
                <a:rPr lang="en-US" sz="2000">
                  <a:solidFill>
                    <a:srgbClr val="000000"/>
                  </a:solidFill>
                  <a:latin typeface="Open Sauce"/>
                </a:rPr>
                <a:t>Use a Multi-Layered Security Approach such as firewalls or intrusion detection systems </a:t>
              </a:r>
            </a:p>
          </p:txBody>
        </p:sp>
        <p:sp>
          <p:nvSpPr>
            <p:cNvPr id="14" name="TextBox 14"/>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DATA SECURITY CONCERNS</a:t>
              </a:r>
            </a:p>
          </p:txBody>
        </p:sp>
      </p:grpSp>
      <p:grpSp>
        <p:nvGrpSpPr>
          <p:cNvPr id="15" name="Group 15"/>
          <p:cNvGrpSpPr/>
          <p:nvPr/>
        </p:nvGrpSpPr>
        <p:grpSpPr>
          <a:xfrm>
            <a:off x="8009458" y="7576502"/>
            <a:ext cx="9326042" cy="2243455"/>
            <a:chOff x="0" y="0"/>
            <a:chExt cx="12434723" cy="2991273"/>
          </a:xfrm>
        </p:grpSpPr>
        <p:sp>
          <p:nvSpPr>
            <p:cNvPr id="16" name="TextBox 16"/>
            <p:cNvSpPr txBox="1"/>
            <p:nvPr/>
          </p:nvSpPr>
          <p:spPr>
            <a:xfrm>
              <a:off x="0" y="0"/>
              <a:ext cx="878207" cy="482600"/>
            </a:xfrm>
            <a:prstGeom prst="rect">
              <a:avLst/>
            </a:prstGeom>
          </p:spPr>
          <p:txBody>
            <a:bodyPr lIns="0" tIns="0" rIns="0" bIns="0" rtlCol="0" anchor="t">
              <a:spAutoFit/>
            </a:bodyPr>
            <a:lstStyle/>
            <a:p>
              <a:pPr algn="r">
                <a:lnSpc>
                  <a:spcPts val="2879"/>
                </a:lnSpc>
              </a:pPr>
              <a:r>
                <a:rPr lang="en-US" sz="2400">
                  <a:solidFill>
                    <a:srgbClr val="000000"/>
                  </a:solidFill>
                  <a:latin typeface="Open Sauce Light"/>
                </a:rPr>
                <a:t>04</a:t>
              </a:r>
            </a:p>
          </p:txBody>
        </p:sp>
        <p:sp>
          <p:nvSpPr>
            <p:cNvPr id="17" name="TextBox 17"/>
            <p:cNvSpPr txBox="1"/>
            <p:nvPr/>
          </p:nvSpPr>
          <p:spPr>
            <a:xfrm>
              <a:off x="5207510" y="-26035"/>
              <a:ext cx="7227213" cy="3017308"/>
            </a:xfrm>
            <a:prstGeom prst="rect">
              <a:avLst/>
            </a:prstGeom>
          </p:spPr>
          <p:txBody>
            <a:bodyPr lIns="0" tIns="0" rIns="0" bIns="0" rtlCol="0" anchor="t">
              <a:spAutoFit/>
            </a:bodyPr>
            <a:lstStyle/>
            <a:p>
              <a:pPr marL="431801" lvl="1" indent="-215900" algn="l">
                <a:lnSpc>
                  <a:spcPts val="2600"/>
                </a:lnSpc>
                <a:buFont typeface="Arial"/>
                <a:buChar char="•"/>
              </a:pPr>
              <a:r>
                <a:rPr lang="en-US" sz="2000">
                  <a:solidFill>
                    <a:srgbClr val="000000"/>
                  </a:solidFill>
                  <a:latin typeface="Open Sauce"/>
                </a:rPr>
                <a:t>Create a technology roadmap that connects supply chain functions to better develop next-gen semiconductor  innovations</a:t>
              </a:r>
            </a:p>
            <a:p>
              <a:pPr marL="431801" lvl="1" indent="-215900" algn="l">
                <a:lnSpc>
                  <a:spcPts val="2600"/>
                </a:lnSpc>
                <a:buFont typeface="Arial"/>
                <a:buChar char="•"/>
              </a:pPr>
              <a:r>
                <a:rPr lang="en-US" sz="2000">
                  <a:solidFill>
                    <a:srgbClr val="000000"/>
                  </a:solidFill>
                  <a:latin typeface="Open Sauce"/>
                </a:rPr>
                <a:t>Communicate the benefits of digital transformation clearly to all stakeholders</a:t>
              </a:r>
            </a:p>
          </p:txBody>
        </p:sp>
        <p:sp>
          <p:nvSpPr>
            <p:cNvPr id="18" name="TextBox 18"/>
            <p:cNvSpPr txBox="1"/>
            <p:nvPr/>
          </p:nvSpPr>
          <p:spPr>
            <a:xfrm>
              <a:off x="1169483" y="-26035"/>
              <a:ext cx="3542238" cy="1029335"/>
            </a:xfrm>
            <a:prstGeom prst="rect">
              <a:avLst/>
            </a:prstGeom>
          </p:spPr>
          <p:txBody>
            <a:bodyPr lIns="0" tIns="0" rIns="0" bIns="0" rtlCol="0" anchor="t">
              <a:spAutoFit/>
            </a:bodyPr>
            <a:lstStyle/>
            <a:p>
              <a:pPr algn="l">
                <a:lnSpc>
                  <a:spcPts val="3120"/>
                </a:lnSpc>
              </a:pPr>
              <a:r>
                <a:rPr lang="en-US" sz="2400">
                  <a:solidFill>
                    <a:srgbClr val="0D355D"/>
                  </a:solidFill>
                  <a:latin typeface="Open Sauce Bold"/>
                </a:rPr>
                <a:t>CHANGE MANAGEMENT</a:t>
              </a:r>
            </a:p>
          </p:txBody>
        </p:sp>
      </p:grpSp>
      <p:sp>
        <p:nvSpPr>
          <p:cNvPr id="19" name="Freeform 19"/>
          <p:cNvSpPr/>
          <p:nvPr/>
        </p:nvSpPr>
        <p:spPr>
          <a:xfrm>
            <a:off x="-331183" y="5143500"/>
            <a:ext cx="7167074" cy="5272571"/>
          </a:xfrm>
          <a:custGeom>
            <a:avLst/>
            <a:gdLst/>
            <a:ahLst/>
            <a:cxnLst/>
            <a:rect l="l" t="t" r="r" b="b"/>
            <a:pathLst>
              <a:path w="7167074" h="5272571">
                <a:moveTo>
                  <a:pt x="0" y="0"/>
                </a:moveTo>
                <a:lnTo>
                  <a:pt x="7167074" y="0"/>
                </a:lnTo>
                <a:lnTo>
                  <a:pt x="7167074" y="5272571"/>
                </a:lnTo>
                <a:lnTo>
                  <a:pt x="0" y="5272571"/>
                </a:lnTo>
                <a:lnTo>
                  <a:pt x="0" y="0"/>
                </a:lnTo>
                <a:close/>
              </a:path>
            </a:pathLst>
          </a:custGeom>
          <a:blipFill>
            <a:blip r:embed="rId3"/>
            <a:stretch>
              <a:fillRect l="-49645" t="-38869" r="-18837" b="-13810"/>
            </a:stretch>
          </a:blipFill>
        </p:spPr>
      </p:sp>
      <p:sp>
        <p:nvSpPr>
          <p:cNvPr id="20" name="TextBox 20"/>
          <p:cNvSpPr txBox="1"/>
          <p:nvPr/>
        </p:nvSpPr>
        <p:spPr>
          <a:xfrm>
            <a:off x="216913" y="971550"/>
            <a:ext cx="6070883" cy="2896870"/>
          </a:xfrm>
          <a:prstGeom prst="rect">
            <a:avLst/>
          </a:prstGeom>
        </p:spPr>
        <p:txBody>
          <a:bodyPr lIns="0" tIns="0" rIns="0" bIns="0" rtlCol="0" anchor="t">
            <a:spAutoFit/>
          </a:bodyPr>
          <a:lstStyle/>
          <a:p>
            <a:pPr algn="ctr">
              <a:lnSpc>
                <a:spcPts val="7670"/>
              </a:lnSpc>
            </a:pPr>
            <a:r>
              <a:rPr lang="en-US" sz="5900">
                <a:solidFill>
                  <a:srgbClr val="FFFFFF"/>
                </a:solidFill>
                <a:latin typeface="Open Sauce"/>
              </a:rPr>
              <a:t>Challenges</a:t>
            </a:r>
          </a:p>
          <a:p>
            <a:pPr algn="ctr">
              <a:lnSpc>
                <a:spcPts val="7670"/>
              </a:lnSpc>
            </a:pPr>
            <a:r>
              <a:rPr lang="en-US" sz="5900">
                <a:solidFill>
                  <a:srgbClr val="FFFFFF"/>
                </a:solidFill>
                <a:latin typeface="Open Sauce"/>
              </a:rPr>
              <a:t>&amp;</a:t>
            </a:r>
          </a:p>
          <a:p>
            <a:pPr algn="ctr">
              <a:lnSpc>
                <a:spcPts val="7670"/>
              </a:lnSpc>
            </a:pPr>
            <a:r>
              <a:rPr lang="en-US" sz="5900">
                <a:solidFill>
                  <a:srgbClr val="FFFFFF"/>
                </a:solidFill>
                <a:latin typeface="Open Sauce"/>
              </a:rPr>
              <a:t> Solutions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61912"/>
            <a:ext cx="18288000" cy="2823917"/>
          </a:xfrm>
          <a:prstGeom prst="rect">
            <a:avLst/>
          </a:prstGeom>
          <a:solidFill>
            <a:srgbClr val="1C4C94"/>
          </a:solidFill>
        </p:spPr>
      </p:sp>
      <p:sp>
        <p:nvSpPr>
          <p:cNvPr id="3" name="Freeform 3"/>
          <p:cNvSpPr/>
          <p:nvPr/>
        </p:nvSpPr>
        <p:spPr>
          <a:xfrm>
            <a:off x="2578618" y="3844752"/>
            <a:ext cx="1411288" cy="1622170"/>
          </a:xfrm>
          <a:custGeom>
            <a:avLst/>
            <a:gdLst/>
            <a:ahLst/>
            <a:cxnLst/>
            <a:rect l="l" t="t" r="r" b="b"/>
            <a:pathLst>
              <a:path w="1411288" h="1622170">
                <a:moveTo>
                  <a:pt x="0" y="0"/>
                </a:moveTo>
                <a:lnTo>
                  <a:pt x="1411288" y="0"/>
                </a:lnTo>
                <a:lnTo>
                  <a:pt x="1411288" y="1622170"/>
                </a:lnTo>
                <a:lnTo>
                  <a:pt x="0" y="16221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415173" y="3844752"/>
            <a:ext cx="1457654" cy="1457654"/>
          </a:xfrm>
          <a:custGeom>
            <a:avLst/>
            <a:gdLst/>
            <a:ahLst/>
            <a:cxnLst/>
            <a:rect l="l" t="t" r="r" b="b"/>
            <a:pathLst>
              <a:path w="1457654" h="1457654">
                <a:moveTo>
                  <a:pt x="0" y="0"/>
                </a:moveTo>
                <a:lnTo>
                  <a:pt x="1457654" y="0"/>
                </a:lnTo>
                <a:lnTo>
                  <a:pt x="1457654" y="1457654"/>
                </a:lnTo>
                <a:lnTo>
                  <a:pt x="0" y="145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96823" y="3844752"/>
            <a:ext cx="1425963" cy="1405221"/>
          </a:xfrm>
          <a:custGeom>
            <a:avLst/>
            <a:gdLst/>
            <a:ahLst/>
            <a:cxnLst/>
            <a:rect l="l" t="t" r="r" b="b"/>
            <a:pathLst>
              <a:path w="1425963" h="1405221">
                <a:moveTo>
                  <a:pt x="0" y="0"/>
                </a:moveTo>
                <a:lnTo>
                  <a:pt x="1425962" y="0"/>
                </a:lnTo>
                <a:lnTo>
                  <a:pt x="1425962" y="1405221"/>
                </a:lnTo>
                <a:lnTo>
                  <a:pt x="0" y="14052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773149"/>
            <a:ext cx="9063455" cy="1201420"/>
          </a:xfrm>
          <a:prstGeom prst="rect">
            <a:avLst/>
          </a:prstGeom>
        </p:spPr>
        <p:txBody>
          <a:bodyPr lIns="0" tIns="0" rIns="0" bIns="0" rtlCol="0" anchor="t">
            <a:spAutoFit/>
          </a:bodyPr>
          <a:lstStyle/>
          <a:p>
            <a:pPr algn="l">
              <a:lnSpc>
                <a:spcPts val="9620"/>
              </a:lnSpc>
            </a:pPr>
            <a:r>
              <a:rPr lang="en-US" sz="7400">
                <a:solidFill>
                  <a:srgbClr val="FFFFFF"/>
                </a:solidFill>
                <a:latin typeface="Open Sauce"/>
              </a:rPr>
              <a:t>Recommendations</a:t>
            </a:r>
          </a:p>
        </p:txBody>
      </p:sp>
      <p:grpSp>
        <p:nvGrpSpPr>
          <p:cNvPr id="7" name="Group 7"/>
          <p:cNvGrpSpPr/>
          <p:nvPr/>
        </p:nvGrpSpPr>
        <p:grpSpPr>
          <a:xfrm>
            <a:off x="12728214" y="5612643"/>
            <a:ext cx="4563181" cy="3790468"/>
            <a:chOff x="0" y="0"/>
            <a:chExt cx="6084241" cy="5053957"/>
          </a:xfrm>
        </p:grpSpPr>
        <p:sp>
          <p:nvSpPr>
            <p:cNvPr id="8" name="TextBox 8"/>
            <p:cNvSpPr txBox="1"/>
            <p:nvPr/>
          </p:nvSpPr>
          <p:spPr>
            <a:xfrm>
              <a:off x="0" y="-66675"/>
              <a:ext cx="6084241" cy="3934248"/>
            </a:xfrm>
            <a:prstGeom prst="rect">
              <a:avLst/>
            </a:prstGeom>
          </p:spPr>
          <p:txBody>
            <a:bodyPr lIns="0" tIns="0" rIns="0" bIns="0" rtlCol="0" anchor="t">
              <a:spAutoFit/>
            </a:bodyPr>
            <a:lstStyle/>
            <a:p>
              <a:pPr algn="ctr">
                <a:lnSpc>
                  <a:spcPts val="3919"/>
                </a:lnSpc>
              </a:pPr>
              <a:r>
                <a:rPr lang="en-US" sz="2799" spc="-41">
                  <a:solidFill>
                    <a:srgbClr val="000000"/>
                  </a:solidFill>
                  <a:latin typeface="Open Sauce Bold"/>
                </a:rPr>
                <a:t>ESTABLISHING COLLABORATIVE SEMICONDUCTOR ECOSYSTEMS WITH REGIONAL HUBS</a:t>
              </a:r>
            </a:p>
            <a:p>
              <a:pPr algn="ctr">
                <a:lnSpc>
                  <a:spcPts val="3919"/>
                </a:lnSpc>
              </a:pPr>
              <a:endParaRPr lang="en-US" sz="2799" spc="-41">
                <a:solidFill>
                  <a:srgbClr val="000000"/>
                </a:solidFill>
                <a:latin typeface="Open Sauce Bold"/>
              </a:endParaRPr>
            </a:p>
          </p:txBody>
        </p:sp>
        <p:sp>
          <p:nvSpPr>
            <p:cNvPr id="9" name="TextBox 9"/>
            <p:cNvSpPr txBox="1"/>
            <p:nvPr/>
          </p:nvSpPr>
          <p:spPr>
            <a:xfrm>
              <a:off x="0" y="4480545"/>
              <a:ext cx="6084241" cy="573411"/>
            </a:xfrm>
            <a:prstGeom prst="rect">
              <a:avLst/>
            </a:prstGeom>
          </p:spPr>
          <p:txBody>
            <a:bodyPr lIns="0" tIns="0" rIns="0" bIns="0" rtlCol="0" anchor="t">
              <a:spAutoFit/>
            </a:bodyPr>
            <a:lstStyle/>
            <a:p>
              <a:pPr algn="l">
                <a:lnSpc>
                  <a:spcPts val="3840"/>
                </a:lnSpc>
              </a:pPr>
              <a:endParaRPr/>
            </a:p>
          </p:txBody>
        </p:sp>
      </p:grpSp>
      <p:sp>
        <p:nvSpPr>
          <p:cNvPr id="10" name="TextBox 10"/>
          <p:cNvSpPr txBox="1"/>
          <p:nvPr/>
        </p:nvSpPr>
        <p:spPr>
          <a:xfrm>
            <a:off x="719483" y="5690184"/>
            <a:ext cx="4972690" cy="3349277"/>
          </a:xfrm>
          <a:prstGeom prst="rect">
            <a:avLst/>
          </a:prstGeom>
        </p:spPr>
        <p:txBody>
          <a:bodyPr lIns="0" tIns="0" rIns="0" bIns="0" rtlCol="0" anchor="t">
            <a:spAutoFit/>
          </a:bodyPr>
          <a:lstStyle/>
          <a:p>
            <a:pPr algn="ctr">
              <a:lnSpc>
                <a:spcPts val="3800"/>
              </a:lnSpc>
            </a:pPr>
            <a:r>
              <a:rPr lang="en-US" sz="2714">
                <a:solidFill>
                  <a:srgbClr val="000000"/>
                </a:solidFill>
                <a:latin typeface="Open Sauce Bold"/>
              </a:rPr>
              <a:t>STRENGTHENING GLOBAL TRADE AGREEMENTS AND POLICIES TO FACILITATE THE FREE FLOW OF SEMICONDUCTOR PRODUCTS.</a:t>
            </a:r>
          </a:p>
          <a:p>
            <a:pPr algn="ctr">
              <a:lnSpc>
                <a:spcPts val="3800"/>
              </a:lnSpc>
            </a:pPr>
            <a:endParaRPr lang="en-US" sz="2714">
              <a:solidFill>
                <a:srgbClr val="000000"/>
              </a:solidFill>
              <a:latin typeface="Open Sauce Bold"/>
            </a:endParaRPr>
          </a:p>
        </p:txBody>
      </p:sp>
      <p:grpSp>
        <p:nvGrpSpPr>
          <p:cNvPr id="11" name="Group 11"/>
          <p:cNvGrpSpPr/>
          <p:nvPr/>
        </p:nvGrpSpPr>
        <p:grpSpPr>
          <a:xfrm>
            <a:off x="7121886" y="5665076"/>
            <a:ext cx="4044227" cy="3239406"/>
            <a:chOff x="0" y="0"/>
            <a:chExt cx="5392303" cy="4319208"/>
          </a:xfrm>
        </p:grpSpPr>
        <p:sp>
          <p:nvSpPr>
            <p:cNvPr id="12" name="TextBox 12"/>
            <p:cNvSpPr txBox="1"/>
            <p:nvPr/>
          </p:nvSpPr>
          <p:spPr>
            <a:xfrm>
              <a:off x="0" y="-66675"/>
              <a:ext cx="5392303" cy="3273848"/>
            </a:xfrm>
            <a:prstGeom prst="rect">
              <a:avLst/>
            </a:prstGeom>
          </p:spPr>
          <p:txBody>
            <a:bodyPr lIns="0" tIns="0" rIns="0" bIns="0" rtlCol="0" anchor="t">
              <a:spAutoFit/>
            </a:bodyPr>
            <a:lstStyle/>
            <a:p>
              <a:pPr algn="ctr">
                <a:lnSpc>
                  <a:spcPts val="3919"/>
                </a:lnSpc>
              </a:pPr>
              <a:r>
                <a:rPr lang="en-US" sz="2799">
                  <a:solidFill>
                    <a:srgbClr val="000000"/>
                  </a:solidFill>
                  <a:latin typeface="Open Sauce Bold"/>
                </a:rPr>
                <a:t>INVESTING IN DOMESTIC SEMICONDUCTOR MANUFACTURING CAPABILITIES </a:t>
              </a:r>
            </a:p>
          </p:txBody>
        </p:sp>
        <p:sp>
          <p:nvSpPr>
            <p:cNvPr id="13" name="TextBox 13"/>
            <p:cNvSpPr txBox="1"/>
            <p:nvPr/>
          </p:nvSpPr>
          <p:spPr>
            <a:xfrm>
              <a:off x="0" y="3777553"/>
              <a:ext cx="5392303" cy="541655"/>
            </a:xfrm>
            <a:prstGeom prst="rect">
              <a:avLst/>
            </a:prstGeom>
          </p:spPr>
          <p:txBody>
            <a:bodyPr lIns="0" tIns="0" rIns="0" bIns="0" rtlCol="0" anchor="t">
              <a:spAutoFit/>
            </a:bodyPr>
            <a:lstStyle/>
            <a:p>
              <a:pPr algn="ctr">
                <a:lnSpc>
                  <a:spcPts val="359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3360</Words>
  <Application>Microsoft Macintosh PowerPoint</Application>
  <PresentationFormat>Custom</PresentationFormat>
  <Paragraphs>256</Paragraphs>
  <Slides>13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Canva Sans Bold</vt:lpstr>
      <vt:lpstr>Open Sauce Light</vt:lpstr>
      <vt:lpstr>Open Sauce Bold</vt:lpstr>
      <vt:lpstr>Canva Sans</vt:lpstr>
      <vt:lpstr>Calibri</vt:lpstr>
      <vt:lpstr>Arial</vt:lpstr>
      <vt:lpstr>Open Sauce</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14 - Supply Chain Analytics </dc:title>
  <cp:lastModifiedBy>Maria Camila Aguirre Giraldo</cp:lastModifiedBy>
  <cp:revision>1</cp:revision>
  <dcterms:created xsi:type="dcterms:W3CDTF">2006-08-16T00:00:00Z</dcterms:created>
  <dcterms:modified xsi:type="dcterms:W3CDTF">2024-05-19T23:01:42Z</dcterms:modified>
  <dc:identifier>DAGFm8D6fS8</dc:identifier>
</cp:coreProperties>
</file>